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" id="{6207caea-4d61-abb3-34d2-acba5ae3b0d2}">
          <p14:sldIdLst>
            <p14:sldId id="256"/>
          </p14:sldIdLst>
        </p14:section>
        <p14:section name="문제" id="{5a4811a3-bfb8-3c77-dc5f-0a80f795b789}">
          <p14:sldIdLst>
            <p14:sldId id="257"/>
          </p14:sldIdLst>
        </p14:section>
        <p14:section name="제품" id="{d45d2faa-1505-17ce-2c41-169f29e0ed6c}">
          <p14:sldIdLst>
            <p14:sldId id="258"/>
            <p14:sldId id="259"/>
          </p14:sldIdLst>
        </p14:section>
        <p14:section name="기능" id="{0ae33b2b-7f34-7e29-bf59-8e2fd853bfa4}">
          <p14:sldIdLst>
            <p14:sldId id="260"/>
            <p14:sldId id="261"/>
            <p14:sldId id="262"/>
            <p14:sldId id="263"/>
            <p14:sldId id="264"/>
          </p14:sldIdLst>
        </p14:section>
        <p14:section name="신뢰" id="{95445a9f-b27b-5429-a28a-6e52e9836480}">
          <p14:sldIdLst>
            <p14:sldId id="265"/>
          </p14:sldIdLst>
        </p14:section>
        <p14:section name="함께" id="{1e36a941-d2cc-0c1c-a6c9-315d0275d209}">
          <p14:sldIdLst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1118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1118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Volumes/Sound Design/transweb/public_kit/assets/symbol_on_dark_25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272784"/>
            <a:ext cx="237744" cy="23774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8680" y="6236208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Lantern-S  ·  Translate the culture, not just the words.</a:t>
            </a:r>
            <a:endParaRPr lang="en-US" sz="1000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100" b="1" spc="300" kern="0" dirty="0">
                <a:solidFill>
                  <a:schemeClr val="accent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defRPr>
            </a:lvl1pPr>
          </a:lstStyle>
          <a:p>
            <a:pPr indent="0" marL="0">
              <a:buNone/>
            </a:pPr>
            <a:endParaRPr lang="en-US" sz="1100" dirty="0"/>
          </a:p>
        </p:txBody>
      </p:sp>
      <p:sp>
        <p:nvSpPr>
          <p:cNvPr id="5" name="Text 1"/>
          <p:cNvSpPr/>
          <p:nvPr>
            <p:ph idx="103" type="title" hasCustomPrompt="1"/>
          </p:nvPr>
        </p:nvSpPr>
        <p:spPr>
          <a:xfrm>
            <a:off x="548640" y="676656"/>
            <a:ext cx="11064240" cy="749808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548640" y="1389888"/>
            <a:ext cx="11064240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400" dirty="0">
                <a:solidFill>
                  <a:schemeClr val="accent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defRPr>
            </a:lvl1pPr>
          </a:lstStyle>
          <a:p>
            <a:pPr indent="0" marL="0">
              <a:buNone/>
            </a:pP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236208"/>
            <a:ext cx="50292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395A3"/>
                </a:solidFill>
                <a:latin typeface="Apple SD Gothic Neo"/>
                <a:ea typeface="Apple SD Gothic Neo"/>
                <a:cs typeface="Apple SD Gothic Neo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236208"/>
            <a:ext cx="50292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395A3"/>
                </a:solidFill>
                <a:latin typeface="Apple SD Gothic Neo"/>
                <a:ea typeface="Apple SD Gothic Neo"/>
                <a:cs typeface="Apple SD Gothic Ne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3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3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mailto:dylan.kim@discovercreator.com" TargetMode="External"/><Relationship Id="rId2" Type="http://schemas.openxmlformats.org/officeDocument/2006/relationships/image" Target="../media/image-12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wordmark" descr="/Volumes/Sound Design/transweb/public_kit/assets/long_horizontal_on_dark_outlin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005840"/>
            <a:ext cx="4937760" cy="1048148"/>
          </a:xfrm>
          <a:prstGeom prst="rect">
            <a:avLst/>
          </a:prstGeom>
        </p:spPr>
      </p:pic>
      <p:sp>
        <p:nvSpPr>
          <p:cNvPr id="3" name="headline"/>
          <p:cNvSpPr txBox="1"/>
          <p:nvPr/>
        </p:nvSpPr>
        <p:spPr>
          <a:xfrm>
            <a:off x="822960" y="2331720"/>
            <a:ext cx="6583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48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말이 아니라</a:t>
            </a:r>
            <a:endParaRPr lang="en-US" sz="48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8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문화를 옮기다</a:t>
            </a:r>
            <a:endParaRPr lang="en-US" sz="48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4114800"/>
            <a:ext cx="6583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chemeClr val="accent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Translate the culture, not just the words.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507492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서비스 소개서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Service Introduction  ·  2026.10</a:t>
            </a:r>
            <a:endParaRPr lang="en-US" sz="1400" dirty="0"/>
          </a:p>
        </p:txBody>
      </p:sp>
      <p:pic>
        <p:nvPicPr>
          <p:cNvPr id="6" name="character-lu" descr="Lantern-S 캐릭터 Lu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8120" y="1691640"/>
            <a:ext cx="3566160" cy="3566160"/>
          </a:xfrm>
          <a:prstGeom prst="rect">
            <a:avLst/>
          </a:prstGeom>
        </p:spPr>
      </p:pic>
      <p:sp>
        <p:nvSpPr>
          <p:cNvPr id="7" name="caption-bar-1"/>
          <p:cNvSpPr/>
          <p:nvPr/>
        </p:nvSpPr>
        <p:spPr>
          <a:xfrm>
            <a:off x="8001000" y="4983480"/>
            <a:ext cx="3200400" cy="14630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8" name="caption-bar-2"/>
          <p:cNvSpPr/>
          <p:nvPr/>
        </p:nvSpPr>
        <p:spPr>
          <a:xfrm>
            <a:off x="8549640" y="5285232"/>
            <a:ext cx="2103120" cy="14630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THE GAP</a:t>
            </a:r>
            <a:endParaRPr lang="en-US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76656"/>
            <a:ext cx="110642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자막이 없는 순간, 자막이 놓치는 순간</a:t>
            </a:r>
            <a:endParaRPr lang="en-US" sz="3400" dirty="0"/>
          </a:p>
        </p:txBody>
      </p:sp>
      <p:sp>
        <p:nvSpPr>
          <p:cNvPr id="4" name="Text 1"/>
          <p:cNvSpPr/>
          <p:nvPr>
            <p:ph idx="104" type="body" hasCustomPrompt="1"/>
          </p:nvPr>
        </p:nvSpPr>
        <p:spPr>
          <a:xfrm>
            <a:off x="548640" y="1389888"/>
            <a:ext cx="11064240" cy="329184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400" dirty="0">
                <a:solidFill>
                  <a:schemeClr val="accent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Some moments have no subtitles. Others have subtitles that miss the point.</a:t>
            </a:r>
            <a:endParaRPr lang="en-US" sz="1400" dirty="0"/>
          </a:p>
        </p:txBody>
      </p:sp>
      <p:sp>
        <p:nvSpPr>
          <p:cNvPr id="5" name="gap-card-1"/>
          <p:cNvSpPr/>
          <p:nvPr/>
        </p:nvSpPr>
        <p:spPr>
          <a:xfrm>
            <a:off x="548640" y="2057400"/>
            <a:ext cx="5440680" cy="2514600"/>
          </a:xfrm>
          <a:prstGeom prst="roundRect">
            <a:avLst>
              <a:gd name="adj" fmla="val 5091"/>
            </a:avLst>
          </a:prstGeom>
          <a:solidFill>
            <a:schemeClr val="tx2"/>
          </a:solidFill>
          <a:ln w="9525">
            <a:solidFill>
              <a:srgbClr val="222D38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2423160"/>
            <a:ext cx="457200" cy="45720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54480" y="2331720"/>
            <a:ext cx="4160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자막이 없다</a:t>
            </a:r>
            <a:endParaRPr lang="en-US" sz="2200" dirty="0"/>
          </a:p>
          <a:p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No subtitles</a:t>
            </a:r>
            <a:endParaRPr lang="en-US" sz="22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3246120"/>
            <a:ext cx="4709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해외 방송·라이브, 강의, 화상 회의, 개인 영상 — 지금 들리는 말에 자막이 없는 경우가 많습니다. 브라우저·통화 앱의 자막 기능은 그 앱 안에서만 동작합니다.</a:t>
            </a:r>
            <a:endParaRPr lang="en-US" sz="1500" dirty="0"/>
          </a:p>
        </p:txBody>
      </p:sp>
      <p:sp>
        <p:nvSpPr>
          <p:cNvPr id="9" name="gap-card-2"/>
          <p:cNvSpPr/>
          <p:nvPr/>
        </p:nvSpPr>
        <p:spPr>
          <a:xfrm>
            <a:off x="6172200" y="2057400"/>
            <a:ext cx="5440680" cy="2514600"/>
          </a:xfrm>
          <a:prstGeom prst="roundRect">
            <a:avLst>
              <a:gd name="adj" fmla="val 5091"/>
            </a:avLst>
          </a:prstGeom>
          <a:solidFill>
            <a:schemeClr val="tx2"/>
          </a:solidFill>
          <a:ln w="9525">
            <a:solidFill>
              <a:srgbClr val="222D38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7960" y="2423160"/>
            <a:ext cx="457200" cy="45720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178040" y="2331720"/>
            <a:ext cx="4160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자막이 문화를 놓친다</a:t>
            </a:r>
            <a:endParaRPr lang="en-US" sz="2200" dirty="0"/>
          </a:p>
          <a:p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Lost in translation</a:t>
            </a:r>
            <a:endParaRPr lang="en-US" sz="2200" dirty="0"/>
          </a:p>
        </p:txBody>
      </p:sp>
      <p:sp>
        <p:nvSpPr>
          <p:cNvPr id="12" name="Text 8"/>
          <p:cNvSpPr txBox="1"/>
          <p:nvPr/>
        </p:nvSpPr>
        <p:spPr>
          <a:xfrm>
            <a:off x="6537960" y="3246120"/>
            <a:ext cx="4709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관용 표현, 호칭과 말투, 말장난, 음식·제도 같은 문화 맥락은 한 줄 자막에 담기지 않습니다. 뜻은 옮겨져도 «왜 웃긴지»는 남지 않습니다.</a:t>
            </a:r>
            <a:endParaRPr lang="en-US" sz="1500" dirty="0"/>
          </a:p>
        </p:txBody>
      </p:sp>
      <p:sp>
        <p:nvSpPr>
          <p:cNvPr id="13" name="example"/>
          <p:cNvSpPr/>
          <p:nvPr/>
        </p:nvSpPr>
        <p:spPr>
          <a:xfrm>
            <a:off x="548640" y="4800600"/>
            <a:ext cx="11064240" cy="1143000"/>
          </a:xfrm>
          <a:prstGeom prst="roundRect">
            <a:avLst>
              <a:gd name="adj" fmla="val 11200"/>
            </a:avLst>
          </a:prstGeom>
          <a:solidFill>
            <a:schemeClr val="tx2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868680" y="4864608"/>
            <a:ext cx="5669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いただきます</a:t>
            </a:r>
            <a:pPr indent="0" marL="0">
              <a:buNone/>
            </a:pPr>
            <a:r>
              <a:rPr lang="en-US" sz="1800" dirty="0">
                <a:solidFill>
                  <a:srgbClr val="8395A3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   →   </a:t>
            </a:r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잘 먹겠습니다</a:t>
            </a:r>
            <a:endParaRPr lang="en-US" sz="2200" dirty="0"/>
          </a:p>
        </p:txBody>
      </p:sp>
      <p:sp>
        <p:nvSpPr>
          <p:cNvPr id="15" name="Text 11"/>
          <p:cNvSpPr txBox="1"/>
          <p:nvPr/>
        </p:nvSpPr>
        <p:spPr>
          <a:xfrm>
            <a:off x="868680" y="539496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뜻은 맞지만, 식사를 시작하며 음식과 만든 이에게 감사를 표하는 인사라는 맥락은 자막에 남지 않습니다.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236208"/>
            <a:ext cx="50292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395A3"/>
                </a:solidFill>
                <a:latin typeface="Apple SD Gothic Neo"/>
                <a:ea typeface="Apple SD Gothic Neo"/>
                <a:cs typeface="Apple SD Gothic Ne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76656"/>
            <a:ext cx="110642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Mac 에서 들리는 모든 말을, 지금 자막으로</a:t>
            </a:r>
            <a:endParaRPr lang="en-US" sz="3400" dirty="0"/>
          </a:p>
        </p:txBody>
      </p:sp>
      <p:sp>
        <p:nvSpPr>
          <p:cNvPr id="4" name="Text 1"/>
          <p:cNvSpPr/>
          <p:nvPr>
            <p:ph idx="104" type="body" hasCustomPrompt="1"/>
          </p:nvPr>
        </p:nvSpPr>
        <p:spPr>
          <a:xfrm>
            <a:off x="548640" y="1389888"/>
            <a:ext cx="11064240" cy="329184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400" dirty="0">
                <a:solidFill>
                  <a:schemeClr val="accent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Lantern-S turns any speech playing on your Mac into live, culture-aware subtitles.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965960"/>
            <a:ext cx="5486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Lantern-S 는 macOS 메뉴 막대 앱입니다. 브라우저든 영상 플레이어든 회의 앱이든, 스피커로 나오는 말소리를 받아 언어를 스스로 알아보고, 원하는 언어의 자막을 화면 위에 띄웁니다. 번역이 어려운 말에는 문화 해설을 붙입니다.</a:t>
            </a:r>
            <a:endParaRPr lang="en-US" sz="1600" dirty="0"/>
          </a:p>
        </p:txBody>
      </p:sp>
      <p:sp>
        <p:nvSpPr>
          <p:cNvPr id="6" name="stat-1"/>
          <p:cNvSpPr/>
          <p:nvPr/>
        </p:nvSpPr>
        <p:spPr>
          <a:xfrm>
            <a:off x="6492240" y="1920240"/>
            <a:ext cx="5120640" cy="1188720"/>
          </a:xfrm>
          <a:prstGeom prst="roundRect">
            <a:avLst>
              <a:gd name="adj" fmla="val 10769"/>
            </a:avLst>
          </a:prstGeom>
          <a:solidFill>
            <a:schemeClr val="tx2"/>
          </a:solidFill>
          <a:ln w="9525">
            <a:solidFill>
              <a:srgbClr val="222D3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766560" y="1920240"/>
            <a:ext cx="2103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모든 앱</a:t>
            </a:r>
            <a:endParaRPr lang="en-US" sz="3000" dirty="0"/>
          </a:p>
        </p:txBody>
      </p:sp>
      <p:sp>
        <p:nvSpPr>
          <p:cNvPr id="8" name="Text 6"/>
          <p:cNvSpPr txBox="1"/>
          <p:nvPr/>
        </p:nvSpPr>
        <p:spPr>
          <a:xfrm>
            <a:off x="8915400" y="1920240"/>
            <a:ext cx="25603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브라우저·플레이어·회의 앱의 소리</a:t>
            </a:r>
            <a:endParaRPr lang="en-US" sz="1400" dirty="0"/>
          </a:p>
          <a:p>
            <a:pPr indent="0" marL="0">
              <a:buNone/>
            </a:pPr>
            <a:r>
              <a:rPr lang="en-US" sz="1100" dirty="0">
                <a:solidFill>
                  <a:schemeClr val="accent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Any app</a:t>
            </a:r>
            <a:endParaRPr lang="en-US" sz="1400" dirty="0"/>
          </a:p>
        </p:txBody>
      </p:sp>
      <p:sp>
        <p:nvSpPr>
          <p:cNvPr id="9" name="stat-2"/>
          <p:cNvSpPr/>
          <p:nvPr/>
        </p:nvSpPr>
        <p:spPr>
          <a:xfrm>
            <a:off x="6492240" y="3291840"/>
            <a:ext cx="5120640" cy="1188720"/>
          </a:xfrm>
          <a:prstGeom prst="roundRect">
            <a:avLst>
              <a:gd name="adj" fmla="val 10769"/>
            </a:avLst>
          </a:prstGeom>
          <a:solidFill>
            <a:schemeClr val="tx2"/>
          </a:solidFill>
          <a:ln w="9525">
            <a:solidFill>
              <a:srgbClr val="222D3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766560" y="3291840"/>
            <a:ext cx="2103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6 → 9</a:t>
            </a:r>
            <a:endParaRPr lang="en-US" sz="3000" dirty="0"/>
          </a:p>
        </p:txBody>
      </p:sp>
      <p:sp>
        <p:nvSpPr>
          <p:cNvPr id="11" name="Text 9"/>
          <p:cNvSpPr txBox="1"/>
          <p:nvPr/>
        </p:nvSpPr>
        <p:spPr>
          <a:xfrm>
            <a:off x="8915400" y="3291840"/>
            <a:ext cx="25603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자동 판별 6개 언어 → 자막 9개 언어</a:t>
            </a:r>
            <a:endParaRPr lang="en-US" sz="1400" dirty="0"/>
          </a:p>
          <a:p>
            <a:pPr indent="0" marL="0">
              <a:buNone/>
            </a:pPr>
            <a:r>
              <a:rPr lang="en-US" sz="1100" dirty="0">
                <a:solidFill>
                  <a:schemeClr val="accent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Languages</a:t>
            </a:r>
            <a:endParaRPr lang="en-US" sz="1400" dirty="0"/>
          </a:p>
        </p:txBody>
      </p:sp>
      <p:sp>
        <p:nvSpPr>
          <p:cNvPr id="12" name="stat-3"/>
          <p:cNvSpPr/>
          <p:nvPr/>
        </p:nvSpPr>
        <p:spPr>
          <a:xfrm>
            <a:off x="6492240" y="4663440"/>
            <a:ext cx="5120640" cy="1188720"/>
          </a:xfrm>
          <a:prstGeom prst="roundRect">
            <a:avLst>
              <a:gd name="adj" fmla="val 10769"/>
            </a:avLst>
          </a:prstGeom>
          <a:solidFill>
            <a:schemeClr val="tx2"/>
          </a:solidFill>
          <a:ln w="9525">
            <a:solidFill>
              <a:srgbClr val="222D38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766560" y="4663440"/>
            <a:ext cx="2103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기기 안</a:t>
            </a:r>
            <a:endParaRPr lang="en-US" sz="3000" dirty="0"/>
          </a:p>
        </p:txBody>
      </p:sp>
      <p:sp>
        <p:nvSpPr>
          <p:cNvPr id="14" name="Text 12"/>
          <p:cNvSpPr txBox="1"/>
          <p:nvPr/>
        </p:nvSpPr>
        <p:spPr>
          <a:xfrm>
            <a:off x="8915400" y="4663440"/>
            <a:ext cx="25603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기본 처리는 이 Mac 에서</a:t>
            </a:r>
            <a:endParaRPr lang="en-US" sz="1400" dirty="0"/>
          </a:p>
          <a:p>
            <a:pPr indent="0" marL="0">
              <a:buNone/>
            </a:pPr>
            <a:r>
              <a:rPr lang="en-US" sz="1100" dirty="0">
                <a:solidFill>
                  <a:schemeClr val="accent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On-device by default</a:t>
            </a:r>
            <a:endParaRPr lang="en-US" sz="1400" dirty="0"/>
          </a:p>
        </p:txBody>
      </p:sp>
      <p:pic>
        <p:nvPicPr>
          <p:cNvPr id="15" name="menu-screen" descr="/Volumes/Sound Design/transweb/public_kit/assets/crop/A_menu_dark.png">    </p:cNvPr>
          <p:cNvPicPr>
            <a:picLocks noChangeAspect="1"/>
          </p:cNvPicPr>
          <p:nvPr/>
        </p:nvPicPr>
        <p:blipFill>
          <a:blip r:embed="rId1"/>
          <a:srcRect l="0" r="0" t="0" b="57061"/>
          <a:stretch/>
        </p:blipFill>
        <p:spPr>
          <a:xfrm>
            <a:off x="548640" y="4114800"/>
            <a:ext cx="5486400" cy="1783080"/>
          </a:xfrm>
          <a:prstGeom prst="rect">
            <a:avLst/>
          </a:prstGeom>
        </p:spPr>
      </p:pic>
      <p:sp>
        <p:nvSpPr>
          <p:cNvPr id="16" name="Text 13"/>
          <p:cNvSpPr txBox="1"/>
          <p:nvPr/>
        </p:nvSpPr>
        <p:spPr>
          <a:xfrm>
            <a:off x="548640" y="5925312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395A3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디자인 시안 · Design concept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236208"/>
            <a:ext cx="50292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395A3"/>
                </a:solidFill>
                <a:latin typeface="Apple SD Gothic Neo"/>
                <a:ea typeface="Apple SD Gothic Neo"/>
                <a:cs typeface="Apple SD Gothic Neo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HOW IT WORKS</a:t>
            </a:r>
            <a:endParaRPr lang="en-US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76656"/>
            <a:ext cx="110642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듣는 순간 흐리게, 문장이 끝나면 또렷하게</a:t>
            </a:r>
            <a:endParaRPr lang="en-US" sz="3400" dirty="0"/>
          </a:p>
        </p:txBody>
      </p:sp>
      <p:sp>
        <p:nvSpPr>
          <p:cNvPr id="4" name="Text 1"/>
          <p:cNvSpPr/>
          <p:nvPr>
            <p:ph idx="104" type="body" hasCustomPrompt="1"/>
          </p:nvPr>
        </p:nvSpPr>
        <p:spPr>
          <a:xfrm>
            <a:off x="548640" y="1389888"/>
            <a:ext cx="11064240" cy="329184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400" dirty="0">
                <a:solidFill>
                  <a:schemeClr val="accent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Draft the moment it hears. Refine when the sentence ends.</a:t>
            </a:r>
            <a:endParaRPr lang="en-US" sz="1400" dirty="0"/>
          </a:p>
        </p:txBody>
      </p:sp>
      <p:sp>
        <p:nvSpPr>
          <p:cNvPr id="5" name="step-1"/>
          <p:cNvSpPr/>
          <p:nvPr/>
        </p:nvSpPr>
        <p:spPr>
          <a:xfrm>
            <a:off x="548640" y="2103120"/>
            <a:ext cx="2514600" cy="2743200"/>
          </a:xfrm>
          <a:prstGeom prst="roundRect">
            <a:avLst>
              <a:gd name="adj" fmla="val 5091"/>
            </a:avLst>
          </a:prstGeom>
          <a:solidFill>
            <a:schemeClr val="tx2"/>
          </a:solidFill>
          <a:ln w="9525">
            <a:solidFill>
              <a:srgbClr val="222D38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2423160"/>
            <a:ext cx="438912" cy="438912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2194560" y="23774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8395A3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01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868680" y="3017520"/>
            <a:ext cx="1965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듣기</a:t>
            </a:r>
            <a:endParaRPr lang="en-US" sz="2000" dirty="0"/>
          </a:p>
          <a:p>
            <a:pPr indent="0" marL="0">
              <a:buNone/>
            </a:pPr>
            <a:r>
              <a:rPr lang="en-US" sz="1100" dirty="0">
                <a:solidFill>
                  <a:schemeClr val="accent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Listen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868680" y="3749040"/>
            <a:ext cx="1965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시스템 소리 또는 마이크·오디오 장치. 원래 소리는 그대로 들립니다.</a:t>
            </a:r>
            <a:endParaRPr lang="en-US" sz="130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9816" y="3291840"/>
            <a:ext cx="265176" cy="265176"/>
          </a:xfrm>
          <a:prstGeom prst="rect">
            <a:avLst/>
          </a:prstGeom>
        </p:spPr>
      </p:pic>
      <p:sp>
        <p:nvSpPr>
          <p:cNvPr id="11" name="step-2"/>
          <p:cNvSpPr/>
          <p:nvPr/>
        </p:nvSpPr>
        <p:spPr>
          <a:xfrm>
            <a:off x="3401568" y="2103120"/>
            <a:ext cx="2514600" cy="2743200"/>
          </a:xfrm>
          <a:prstGeom prst="roundRect">
            <a:avLst>
              <a:gd name="adj" fmla="val 5091"/>
            </a:avLst>
          </a:prstGeom>
          <a:solidFill>
            <a:schemeClr val="tx2"/>
          </a:solidFill>
          <a:ln w="9525">
            <a:solidFill>
              <a:srgbClr val="222D38"/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1608" y="2423160"/>
            <a:ext cx="438912" cy="438912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5047488" y="23774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8395A3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02</a:t>
            </a:r>
            <a:endParaRPr lang="en-US" sz="1400" dirty="0"/>
          </a:p>
        </p:txBody>
      </p:sp>
      <p:sp>
        <p:nvSpPr>
          <p:cNvPr id="14" name="Text 9"/>
          <p:cNvSpPr txBox="1"/>
          <p:nvPr/>
        </p:nvSpPr>
        <p:spPr>
          <a:xfrm>
            <a:off x="3721608" y="3017520"/>
            <a:ext cx="1965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언어 판별</a:t>
            </a:r>
            <a:endParaRPr lang="en-US" sz="2000" dirty="0"/>
          </a:p>
          <a:p>
            <a:pPr indent="0" marL="0">
              <a:buNone/>
            </a:pPr>
            <a:r>
              <a:rPr lang="en-US" sz="1100" dirty="0">
                <a:solidFill>
                  <a:schemeClr val="accent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Detect</a:t>
            </a:r>
            <a:endParaRPr lang="en-US" sz="2000" dirty="0"/>
          </a:p>
        </p:txBody>
      </p:sp>
      <p:sp>
        <p:nvSpPr>
          <p:cNvPr id="15" name="Text 10"/>
          <p:cNvSpPr txBox="1"/>
          <p:nvPr/>
        </p:nvSpPr>
        <p:spPr>
          <a:xfrm>
            <a:off x="3721608" y="3749040"/>
            <a:ext cx="1965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후보 언어 인식기들의 점수와 글 언어를 함께 보고 출발 언어를 정합니다.</a:t>
            </a:r>
            <a:endParaRPr lang="en-US" sz="1300" dirty="0"/>
          </a:p>
        </p:txBody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2744" y="3291840"/>
            <a:ext cx="265176" cy="265176"/>
          </a:xfrm>
          <a:prstGeom prst="rect">
            <a:avLst/>
          </a:prstGeom>
        </p:spPr>
      </p:pic>
      <p:sp>
        <p:nvSpPr>
          <p:cNvPr id="17" name="step-3"/>
          <p:cNvSpPr/>
          <p:nvPr/>
        </p:nvSpPr>
        <p:spPr>
          <a:xfrm>
            <a:off x="6254496" y="2103120"/>
            <a:ext cx="2514600" cy="2743200"/>
          </a:xfrm>
          <a:prstGeom prst="roundRect">
            <a:avLst>
              <a:gd name="adj" fmla="val 5091"/>
            </a:avLst>
          </a:prstGeom>
          <a:solidFill>
            <a:schemeClr val="tx2"/>
          </a:solidFill>
          <a:ln w="9525">
            <a:solidFill>
              <a:srgbClr val="222D38"/>
            </a:solidFill>
            <a:prstDash val="solid"/>
          </a:ln>
        </p:spPr>
      </p:sp>
      <p:pic>
        <p:nvPicPr>
          <p:cNvPr id="1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4536" y="2423160"/>
            <a:ext cx="438912" cy="438912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7900416" y="23774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8395A3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03</a:t>
            </a:r>
            <a:endParaRPr lang="en-US" sz="1400" dirty="0"/>
          </a:p>
        </p:txBody>
      </p:sp>
      <p:sp>
        <p:nvSpPr>
          <p:cNvPr id="20" name="Text 13"/>
          <p:cNvSpPr txBox="1"/>
          <p:nvPr/>
        </p:nvSpPr>
        <p:spPr>
          <a:xfrm>
            <a:off x="6574536" y="3017520"/>
            <a:ext cx="1965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초안</a:t>
            </a:r>
            <a:endParaRPr lang="en-US" sz="2000" dirty="0"/>
          </a:p>
          <a:p>
            <a:pPr indent="0" marL="0">
              <a:buNone/>
            </a:pPr>
            <a:r>
              <a:rPr lang="en-US" sz="1100" dirty="0">
                <a:solidFill>
                  <a:schemeClr val="accent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Draft</a:t>
            </a:r>
            <a:endParaRPr lang="en-US" sz="2000" dirty="0"/>
          </a:p>
        </p:txBody>
      </p:sp>
      <p:sp>
        <p:nvSpPr>
          <p:cNvPr id="21" name="Text 14"/>
          <p:cNvSpPr txBox="1"/>
          <p:nvPr/>
        </p:nvSpPr>
        <p:spPr>
          <a:xfrm>
            <a:off x="6574536" y="3749040"/>
            <a:ext cx="1965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진행 중인 줄을 먼저 흐리게 번역해 보여 주고, 말을 따라 갱신합니다.</a:t>
            </a:r>
            <a:endParaRPr lang="en-US" sz="1300" dirty="0"/>
          </a:p>
        </p:txBody>
      </p:sp>
      <p:pic>
        <p:nvPicPr>
          <p:cNvPr id="2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05672" y="3291840"/>
            <a:ext cx="265176" cy="265176"/>
          </a:xfrm>
          <a:prstGeom prst="rect">
            <a:avLst/>
          </a:prstGeom>
        </p:spPr>
      </p:pic>
      <p:sp>
        <p:nvSpPr>
          <p:cNvPr id="23" name="step-4"/>
          <p:cNvSpPr/>
          <p:nvPr/>
        </p:nvSpPr>
        <p:spPr>
          <a:xfrm>
            <a:off x="9107424" y="2103120"/>
            <a:ext cx="2514600" cy="2743200"/>
          </a:xfrm>
          <a:prstGeom prst="roundRect">
            <a:avLst>
              <a:gd name="adj" fmla="val 5091"/>
            </a:avLst>
          </a:prstGeom>
          <a:solidFill>
            <a:schemeClr val="tx2"/>
          </a:solidFill>
          <a:ln w="9525">
            <a:solidFill>
              <a:srgbClr val="222D38"/>
            </a:solidFill>
            <a:prstDash val="solid"/>
          </a:ln>
        </p:spPr>
      </p:sp>
      <p:pic>
        <p:nvPicPr>
          <p:cNvPr id="2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27464" y="2423160"/>
            <a:ext cx="438912" cy="438912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0753344" y="23774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8395A3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04</a:t>
            </a:r>
            <a:endParaRPr lang="en-US" sz="1400" dirty="0"/>
          </a:p>
        </p:txBody>
      </p:sp>
      <p:sp>
        <p:nvSpPr>
          <p:cNvPr id="26" name="Text 17"/>
          <p:cNvSpPr txBox="1"/>
          <p:nvPr/>
        </p:nvSpPr>
        <p:spPr>
          <a:xfrm>
            <a:off x="9427464" y="3017520"/>
            <a:ext cx="1965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정밀본</a:t>
            </a:r>
            <a:endParaRPr lang="en-US" sz="2000" dirty="0"/>
          </a:p>
          <a:p>
            <a:pPr indent="0" marL="0">
              <a:buNone/>
            </a:pPr>
            <a:r>
              <a:rPr lang="en-US" sz="1100" dirty="0">
                <a:solidFill>
                  <a:schemeClr val="accent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Refined</a:t>
            </a:r>
            <a:endParaRPr lang="en-US" sz="2000" dirty="0"/>
          </a:p>
        </p:txBody>
      </p:sp>
      <p:sp>
        <p:nvSpPr>
          <p:cNvPr id="27" name="Text 18"/>
          <p:cNvSpPr txBox="1"/>
          <p:nvPr/>
        </p:nvSpPr>
        <p:spPr>
          <a:xfrm>
            <a:off x="9427464" y="3749040"/>
            <a:ext cx="1965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문장이 닫히면 앞뒤 대화 흐름을 보고 다시 번역해 같은 줄을 또렷하게 바꿉니다.</a:t>
            </a:r>
            <a:endParaRPr lang="en-US" sz="1300" dirty="0"/>
          </a:p>
        </p:txBody>
      </p:sp>
      <p:sp>
        <p:nvSpPr>
          <p:cNvPr id="28" name="Text 19"/>
          <p:cNvSpPr txBox="1"/>
          <p:nvPr/>
        </p:nvSpPr>
        <p:spPr>
          <a:xfrm>
            <a:off x="548640" y="5074920"/>
            <a:ext cx="1097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395A3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진행 줄</a:t>
            </a:r>
            <a:endParaRPr lang="en-US" sz="1100" dirty="0"/>
          </a:p>
        </p:txBody>
      </p:sp>
      <p:sp>
        <p:nvSpPr>
          <p:cNvPr id="29" name="Text 20"/>
          <p:cNvSpPr txBox="1"/>
          <p:nvPr/>
        </p:nvSpPr>
        <p:spPr>
          <a:xfrm>
            <a:off x="1645920" y="5074920"/>
            <a:ext cx="9966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8395A3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그 말에 담긴 건…</a:t>
            </a:r>
            <a:endParaRPr lang="en-US" sz="1600" dirty="0"/>
          </a:p>
        </p:txBody>
      </p:sp>
      <p:sp>
        <p:nvSpPr>
          <p:cNvPr id="30" name="Text 21"/>
          <p:cNvSpPr txBox="1"/>
          <p:nvPr/>
        </p:nvSpPr>
        <p:spPr>
          <a:xfrm>
            <a:off x="548640" y="5440680"/>
            <a:ext cx="1097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395A3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초안</a:t>
            </a:r>
            <a:endParaRPr lang="en-US" sz="1100" dirty="0"/>
          </a:p>
        </p:txBody>
      </p:sp>
      <p:sp>
        <p:nvSpPr>
          <p:cNvPr id="31" name="Text 22"/>
          <p:cNvSpPr txBox="1"/>
          <p:nvPr/>
        </p:nvSpPr>
        <p:spPr>
          <a:xfrm>
            <a:off x="1645920" y="5440680"/>
            <a:ext cx="9966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AEC0CC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좋아하는 마음까지, 그대로 전해지면 좋겠다.</a:t>
            </a:r>
            <a:endParaRPr lang="en-US" sz="1600" dirty="0"/>
          </a:p>
        </p:txBody>
      </p:sp>
      <p:sp>
        <p:nvSpPr>
          <p:cNvPr id="32" name="Text 23"/>
          <p:cNvSpPr txBox="1"/>
          <p:nvPr/>
        </p:nvSpPr>
        <p:spPr>
          <a:xfrm>
            <a:off x="548640" y="5806440"/>
            <a:ext cx="1097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395A3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정밀본</a:t>
            </a:r>
            <a:endParaRPr lang="en-US" sz="1100" dirty="0"/>
          </a:p>
        </p:txBody>
      </p:sp>
      <p:sp>
        <p:nvSpPr>
          <p:cNvPr id="33" name="Text 24"/>
          <p:cNvSpPr txBox="1"/>
          <p:nvPr/>
        </p:nvSpPr>
        <p:spPr>
          <a:xfrm>
            <a:off x="1645920" y="5806440"/>
            <a:ext cx="9966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AF2F7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좋아하는 마음까지, 그대로 전해졌으면 좋겠어.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236208"/>
            <a:ext cx="50292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395A3"/>
                </a:solidFill>
                <a:latin typeface="Apple SD Gothic Neo"/>
                <a:ea typeface="Apple SD Gothic Neo"/>
                <a:cs typeface="Apple SD Gothic Ne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LIVE CAPTIONS</a:t>
            </a:r>
            <a:endParaRPr lang="en-US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76656"/>
            <a:ext cx="110642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어느 앱에서 나오든, 화면 아래 한 줄</a:t>
            </a:r>
            <a:endParaRPr lang="en-US" sz="3400" dirty="0"/>
          </a:p>
        </p:txBody>
      </p:sp>
      <p:sp>
        <p:nvSpPr>
          <p:cNvPr id="4" name="Text 1"/>
          <p:cNvSpPr/>
          <p:nvPr>
            <p:ph idx="104" type="body" hasCustomPrompt="1"/>
          </p:nvPr>
        </p:nvSpPr>
        <p:spPr>
          <a:xfrm>
            <a:off x="548640" y="1389888"/>
            <a:ext cx="11064240" cy="329184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400" dirty="0">
                <a:solidFill>
                  <a:schemeClr val="accent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Live captions over any app — even in full screen.</a:t>
            </a:r>
            <a:endParaRPr lang="en-US" sz="1400" dirty="0"/>
          </a:p>
        </p:txBody>
      </p:sp>
      <p:pic>
        <p:nvPicPr>
          <p:cNvPr id="5" name="live-screen" descr="live-scree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920240"/>
            <a:ext cx="6949440" cy="4617653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6592757"/>
            <a:ext cx="6949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395A3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디자인 시안 · Design concept</a:t>
            </a:r>
            <a:endParaRPr lang="en-US" sz="900" dirty="0"/>
          </a:p>
        </p:txBody>
      </p:sp>
      <p:sp>
        <p:nvSpPr>
          <p:cNvPr id="7" name="live-points"/>
          <p:cNvSpPr txBox="1"/>
          <p:nvPr/>
        </p:nvSpPr>
        <p:spPr>
          <a:xfrm>
            <a:off x="7909560" y="1965960"/>
            <a:ext cx="370332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모든 소리를 듣습니다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3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브라우저 영상, 다른 플레이어, 화상 회의까지 — 앱 경계가 없습니다.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항상 위, 클릭 통과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3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전체 화면 위에도 뜨고, 아래 화면 조작을 막지 않습니다.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언어가 바뀌어도 따라갑니다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3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말하는 언어가 바뀌면 스스로 다시 판별합니다.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소리 받는 곳을 고릅니다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3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시스템 소리, 마이크, 오디오 인터페이스 중에서.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236208"/>
            <a:ext cx="50292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395A3"/>
                </a:solidFill>
                <a:latin typeface="Apple SD Gothic Neo"/>
                <a:ea typeface="Apple SD Gothic Neo"/>
                <a:cs typeface="Apple SD Gothic Ne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PLAYER · PRE-CAPTIONS</a:t>
            </a:r>
            <a:endParaRPr lang="en-US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76656"/>
            <a:ext cx="110642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영상 파일은 말보다 먼저 자막을 준비합니다</a:t>
            </a:r>
            <a:endParaRPr lang="en-US" sz="3400" dirty="0"/>
          </a:p>
        </p:txBody>
      </p:sp>
      <p:sp>
        <p:nvSpPr>
          <p:cNvPr id="4" name="Text 1"/>
          <p:cNvSpPr/>
          <p:nvPr>
            <p:ph idx="104" type="body" hasCustomPrompt="1"/>
          </p:nvPr>
        </p:nvSpPr>
        <p:spPr>
          <a:xfrm>
            <a:off x="548640" y="1389888"/>
            <a:ext cx="11064240" cy="329184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400" dirty="0">
                <a:solidFill>
                  <a:schemeClr val="accent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Pre-captions are prepared ahead of playback, so subtitles land with the voice.</a:t>
            </a:r>
            <a:endParaRPr lang="en-US" sz="1400" dirty="0"/>
          </a:p>
        </p:txBody>
      </p:sp>
      <p:pic>
        <p:nvPicPr>
          <p:cNvPr id="5" name="player-screen" descr="player-scree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920240"/>
            <a:ext cx="6949440" cy="4617653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6592757"/>
            <a:ext cx="6949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395A3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디자인 시안 · Design concept</a:t>
            </a:r>
            <a:endParaRPr lang="en-US" sz="900" dirty="0"/>
          </a:p>
        </p:txBody>
      </p:sp>
      <p:sp>
        <p:nvSpPr>
          <p:cNvPr id="7" name="player-points"/>
          <p:cNvSpPr txBox="1"/>
          <p:nvPr/>
        </p:nvSpPr>
        <p:spPr>
          <a:xfrm>
            <a:off x="7909560" y="1965960"/>
            <a:ext cx="370332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재생 위치보다 앞서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3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소리를 미리 받아쓰고 번역해 두어 자막이 말과 동시에 뜹니다.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넘기면 그 자리부터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3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건너뛴 위치부터 먼저 처리합니다.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자막은 영상 밖 창에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3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영상을 가리지 않고, 끌어 둔 자리를 기억합니다.</a:t>
            </a:r>
            <a:endParaRPr lang="en-US" sz="15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SRT 로 저장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3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만든 자막을 파일로 남길 수 있습니다.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236208"/>
            <a:ext cx="50292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395A3"/>
                </a:solidFill>
                <a:latin typeface="Apple SD Gothic Neo"/>
                <a:ea typeface="Apple SD Gothic Neo"/>
                <a:cs typeface="Apple SD Gothic Ne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CULTURE NOTES</a:t>
            </a:r>
            <a:endParaRPr lang="en-US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76656"/>
            <a:ext cx="110642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번역이 어려운 말에는 해설이 붙습니다</a:t>
            </a:r>
            <a:endParaRPr lang="en-US" sz="3400" dirty="0"/>
          </a:p>
        </p:txBody>
      </p:sp>
      <p:sp>
        <p:nvSpPr>
          <p:cNvPr id="4" name="Text 1"/>
          <p:cNvSpPr/>
          <p:nvPr>
            <p:ph idx="104" type="body" hasCustomPrompt="1"/>
          </p:nvPr>
        </p:nvSpPr>
        <p:spPr>
          <a:xfrm>
            <a:off x="548640" y="1389888"/>
            <a:ext cx="11064240" cy="329184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400" dirty="0">
                <a:solidFill>
                  <a:schemeClr val="accent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Culture notes explain what a one-line subtitle can't carry.</a:t>
            </a:r>
            <a:endParaRPr lang="en-US" sz="1400" dirty="0"/>
          </a:p>
        </p:txBody>
      </p:sp>
      <p:pic>
        <p:nvPicPr>
          <p:cNvPr id="5" name="notes-screen" descr="/Volumes/Sound Design/transweb/public_kit/assets/crop/F_notes_pane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920240"/>
            <a:ext cx="1765377" cy="3886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5833872"/>
            <a:ext cx="1765377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395A3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디자인 시안 · Design concept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834640" y="1920240"/>
            <a:ext cx="8778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6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자막 줄마다 «문화·말장난·대응어 없는 말 때문에 번역이 어려운가»를 판정하고, 어려운 말은 뜻 · 문화 차이 · 자막이 놓친 의미로 풀어 오른쪽 창에 보여 줍니다. 근거 문서가 확인되면 출처를 함께 연결하고, 근거가 없으면 «모델 풀이»로 구분해 표시합니다.</a:t>
            </a:r>
            <a:endParaRPr lang="en-US" sz="1600" dirty="0"/>
          </a:p>
        </p:txBody>
      </p:sp>
      <p:sp>
        <p:nvSpPr>
          <p:cNvPr id="8" name="kind-customs"/>
          <p:cNvSpPr/>
          <p:nvPr/>
        </p:nvSpPr>
        <p:spPr>
          <a:xfrm>
            <a:off x="2834640" y="3566160"/>
            <a:ext cx="2743200" cy="603504"/>
          </a:xfrm>
          <a:prstGeom prst="roundRect">
            <a:avLst>
              <a:gd name="adj" fmla="val 15152"/>
            </a:avLst>
          </a:prstGeom>
          <a:solidFill>
            <a:schemeClr val="tx2"/>
          </a:solidFill>
          <a:ln/>
        </p:spPr>
      </p:sp>
      <p:pic>
        <p:nvPicPr>
          <p:cNvPr id="9" name="Image 1" descr="/Volumes/Sound Design/transweb/public_kit/assets/note_icons/custom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7520" y="3703320"/>
            <a:ext cx="329184" cy="329184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3493008" y="3566160"/>
            <a:ext cx="2011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관습</a:t>
            </a:r>
            <a:endParaRPr lang="en-US" sz="1500" dirty="0"/>
          </a:p>
        </p:txBody>
      </p:sp>
      <p:sp>
        <p:nvSpPr>
          <p:cNvPr id="11" name="kind-food"/>
          <p:cNvSpPr/>
          <p:nvPr/>
        </p:nvSpPr>
        <p:spPr>
          <a:xfrm>
            <a:off x="5797296" y="3566160"/>
            <a:ext cx="2743200" cy="603504"/>
          </a:xfrm>
          <a:prstGeom prst="roundRect">
            <a:avLst>
              <a:gd name="adj" fmla="val 15152"/>
            </a:avLst>
          </a:prstGeom>
          <a:solidFill>
            <a:schemeClr val="tx2"/>
          </a:solidFill>
          <a:ln/>
        </p:spPr>
      </p:sp>
      <p:pic>
        <p:nvPicPr>
          <p:cNvPr id="12" name="Image 2" descr="/Volumes/Sound Design/transweb/public_kit/assets/note_icons/foo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0176" y="3703320"/>
            <a:ext cx="329184" cy="329184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6455664" y="3566160"/>
            <a:ext cx="2011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음식</a:t>
            </a:r>
            <a:endParaRPr lang="en-US" sz="1500" dirty="0"/>
          </a:p>
        </p:txBody>
      </p:sp>
      <p:sp>
        <p:nvSpPr>
          <p:cNvPr id="14" name="kind-institutions"/>
          <p:cNvSpPr/>
          <p:nvPr/>
        </p:nvSpPr>
        <p:spPr>
          <a:xfrm>
            <a:off x="8759952" y="3566160"/>
            <a:ext cx="2743200" cy="603504"/>
          </a:xfrm>
          <a:prstGeom prst="roundRect">
            <a:avLst>
              <a:gd name="adj" fmla="val 15152"/>
            </a:avLst>
          </a:prstGeom>
          <a:solidFill>
            <a:schemeClr val="tx2"/>
          </a:solidFill>
          <a:ln/>
        </p:spPr>
      </p:sp>
      <p:pic>
        <p:nvPicPr>
          <p:cNvPr id="15" name="Image 3" descr="/Volumes/Sound Design/transweb/public_kit/assets/note_icons/institutions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2832" y="3703320"/>
            <a:ext cx="329184" cy="329184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9418320" y="3566160"/>
            <a:ext cx="2011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제도</a:t>
            </a:r>
            <a:endParaRPr lang="en-US" sz="1500" dirty="0"/>
          </a:p>
        </p:txBody>
      </p:sp>
      <p:sp>
        <p:nvSpPr>
          <p:cNvPr id="17" name="kind-wordplay"/>
          <p:cNvSpPr/>
          <p:nvPr/>
        </p:nvSpPr>
        <p:spPr>
          <a:xfrm>
            <a:off x="2834640" y="4315968"/>
            <a:ext cx="2743200" cy="603504"/>
          </a:xfrm>
          <a:prstGeom prst="roundRect">
            <a:avLst>
              <a:gd name="adj" fmla="val 15152"/>
            </a:avLst>
          </a:prstGeom>
          <a:solidFill>
            <a:schemeClr val="tx2"/>
          </a:solidFill>
          <a:ln/>
        </p:spPr>
      </p:sp>
      <p:pic>
        <p:nvPicPr>
          <p:cNvPr id="18" name="Image 4" descr="/Volumes/Sound Design/transweb/public_kit/assets/note_icons/wordplay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7520" y="4453128"/>
            <a:ext cx="329184" cy="329184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3493008" y="4315968"/>
            <a:ext cx="2011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말장난</a:t>
            </a:r>
            <a:endParaRPr lang="en-US" sz="1500" dirty="0"/>
          </a:p>
        </p:txBody>
      </p:sp>
      <p:sp>
        <p:nvSpPr>
          <p:cNvPr id="20" name="kind-address"/>
          <p:cNvSpPr/>
          <p:nvPr/>
        </p:nvSpPr>
        <p:spPr>
          <a:xfrm>
            <a:off x="5797296" y="4315968"/>
            <a:ext cx="2743200" cy="603504"/>
          </a:xfrm>
          <a:prstGeom prst="roundRect">
            <a:avLst>
              <a:gd name="adj" fmla="val 15152"/>
            </a:avLst>
          </a:prstGeom>
          <a:solidFill>
            <a:schemeClr val="tx2"/>
          </a:solidFill>
          <a:ln/>
        </p:spPr>
      </p:sp>
      <p:pic>
        <p:nvPicPr>
          <p:cNvPr id="21" name="Image 5" descr="/Volumes/Sound Design/transweb/public_kit/assets/note_icons/address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0176" y="4453128"/>
            <a:ext cx="329184" cy="329184"/>
          </a:xfrm>
          <a:prstGeom prst="rect">
            <a:avLst/>
          </a:prstGeom>
        </p:spPr>
      </p:pic>
      <p:sp>
        <p:nvSpPr>
          <p:cNvPr id="22" name="Text 14"/>
          <p:cNvSpPr txBox="1"/>
          <p:nvPr/>
        </p:nvSpPr>
        <p:spPr>
          <a:xfrm>
            <a:off x="6455664" y="4315968"/>
            <a:ext cx="2011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호칭·높임</a:t>
            </a:r>
            <a:endParaRPr lang="en-US" sz="1500" dirty="0"/>
          </a:p>
        </p:txBody>
      </p:sp>
      <p:sp>
        <p:nvSpPr>
          <p:cNvPr id="23" name="kind-idiom"/>
          <p:cNvSpPr/>
          <p:nvPr/>
        </p:nvSpPr>
        <p:spPr>
          <a:xfrm>
            <a:off x="8759952" y="4315968"/>
            <a:ext cx="2743200" cy="603504"/>
          </a:xfrm>
          <a:prstGeom prst="roundRect">
            <a:avLst>
              <a:gd name="adj" fmla="val 15152"/>
            </a:avLst>
          </a:prstGeom>
          <a:solidFill>
            <a:schemeClr val="tx2"/>
          </a:solidFill>
          <a:ln/>
        </p:spPr>
      </p:sp>
      <p:pic>
        <p:nvPicPr>
          <p:cNvPr id="24" name="Image 6" descr="/Volumes/Sound Design/transweb/public_kit/assets/note_icons/idiom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42832" y="4453128"/>
            <a:ext cx="329184" cy="329184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9418320" y="4315968"/>
            <a:ext cx="2011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관용 표현</a:t>
            </a:r>
            <a:endParaRPr lang="en-US" sz="1500" dirty="0"/>
          </a:p>
        </p:txBody>
      </p:sp>
      <p:sp>
        <p:nvSpPr>
          <p:cNvPr id="26" name="kind-slang"/>
          <p:cNvSpPr/>
          <p:nvPr/>
        </p:nvSpPr>
        <p:spPr>
          <a:xfrm>
            <a:off x="2834640" y="5065776"/>
            <a:ext cx="2743200" cy="603504"/>
          </a:xfrm>
          <a:prstGeom prst="roundRect">
            <a:avLst>
              <a:gd name="adj" fmla="val 15152"/>
            </a:avLst>
          </a:prstGeom>
          <a:solidFill>
            <a:schemeClr val="tx2"/>
          </a:solidFill>
          <a:ln/>
        </p:spPr>
      </p:sp>
      <p:pic>
        <p:nvPicPr>
          <p:cNvPr id="27" name="Image 7" descr="/Volumes/Sound Design/transweb/public_kit/assets/note_icons/slang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17520" y="5202936"/>
            <a:ext cx="329184" cy="329184"/>
          </a:xfrm>
          <a:prstGeom prst="rect">
            <a:avLst/>
          </a:prstGeom>
        </p:spPr>
      </p:pic>
      <p:sp>
        <p:nvSpPr>
          <p:cNvPr id="28" name="Text 18"/>
          <p:cNvSpPr txBox="1"/>
          <p:nvPr/>
        </p:nvSpPr>
        <p:spPr>
          <a:xfrm>
            <a:off x="3493008" y="5065776"/>
            <a:ext cx="2011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속어·유행어</a:t>
            </a:r>
            <a:endParaRPr lang="en-US" sz="1500" dirty="0"/>
          </a:p>
        </p:txBody>
      </p:sp>
      <p:sp>
        <p:nvSpPr>
          <p:cNvPr id="29" name="kind-people"/>
          <p:cNvSpPr/>
          <p:nvPr/>
        </p:nvSpPr>
        <p:spPr>
          <a:xfrm>
            <a:off x="5797296" y="5065776"/>
            <a:ext cx="2743200" cy="603504"/>
          </a:xfrm>
          <a:prstGeom prst="roundRect">
            <a:avLst>
              <a:gd name="adj" fmla="val 15152"/>
            </a:avLst>
          </a:prstGeom>
          <a:solidFill>
            <a:schemeClr val="tx2"/>
          </a:solidFill>
          <a:ln/>
        </p:spPr>
      </p:sp>
      <p:pic>
        <p:nvPicPr>
          <p:cNvPr id="30" name="Image 8" descr="/Volumes/Sound Design/transweb/public_kit/assets/note_icons/people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80176" y="5202936"/>
            <a:ext cx="329184" cy="329184"/>
          </a:xfrm>
          <a:prstGeom prst="rect">
            <a:avLst/>
          </a:prstGeom>
        </p:spPr>
      </p:pic>
      <p:sp>
        <p:nvSpPr>
          <p:cNvPr id="31" name="Text 20"/>
          <p:cNvSpPr txBox="1"/>
          <p:nvPr/>
        </p:nvSpPr>
        <p:spPr>
          <a:xfrm>
            <a:off x="6455664" y="5065776"/>
            <a:ext cx="2011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인물·작품</a:t>
            </a:r>
            <a:endParaRPr lang="en-US" sz="1500" dirty="0"/>
          </a:p>
        </p:txBody>
      </p:sp>
      <p:sp>
        <p:nvSpPr>
          <p:cNvPr id="32" name="kind-other"/>
          <p:cNvSpPr/>
          <p:nvPr/>
        </p:nvSpPr>
        <p:spPr>
          <a:xfrm>
            <a:off x="8759952" y="5065776"/>
            <a:ext cx="2743200" cy="603504"/>
          </a:xfrm>
          <a:prstGeom prst="roundRect">
            <a:avLst>
              <a:gd name="adj" fmla="val 15152"/>
            </a:avLst>
          </a:prstGeom>
          <a:solidFill>
            <a:schemeClr val="tx2"/>
          </a:solidFill>
          <a:ln/>
        </p:spPr>
      </p:sp>
      <p:pic>
        <p:nvPicPr>
          <p:cNvPr id="33" name="Image 9" descr="/Volumes/Sound Design/transweb/public_kit/assets/note_icons/other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42832" y="5202936"/>
            <a:ext cx="329184" cy="329184"/>
          </a:xfrm>
          <a:prstGeom prst="rect">
            <a:avLst/>
          </a:prstGeom>
        </p:spPr>
      </p:pic>
      <p:sp>
        <p:nvSpPr>
          <p:cNvPr id="34" name="Text 22"/>
          <p:cNvSpPr txBox="1"/>
          <p:nvPr/>
        </p:nvSpPr>
        <p:spPr>
          <a:xfrm>
            <a:off x="9418320" y="5065776"/>
            <a:ext cx="2011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기타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236208"/>
            <a:ext cx="50292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395A3"/>
                </a:solidFill>
                <a:latin typeface="Apple SD Gothic Neo"/>
                <a:ea typeface="Apple SD Gothic Neo"/>
                <a:cs typeface="Apple SD Gothic Ne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SPEAKERS · SOUNDS</a:t>
            </a:r>
            <a:endParaRPr lang="en-US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76656"/>
            <a:ext cx="110642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누가 말했는지, 왜 웃었는지까지</a:t>
            </a:r>
            <a:endParaRPr lang="en-US" sz="3400" dirty="0"/>
          </a:p>
        </p:txBody>
      </p:sp>
      <p:sp>
        <p:nvSpPr>
          <p:cNvPr id="4" name="Text 1"/>
          <p:cNvSpPr/>
          <p:nvPr>
            <p:ph idx="104" type="body" hasCustomPrompt="1"/>
          </p:nvPr>
        </p:nvSpPr>
        <p:spPr>
          <a:xfrm>
            <a:off x="548640" y="1389888"/>
            <a:ext cx="11064240" cy="329184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400" dirty="0">
                <a:solidFill>
                  <a:schemeClr val="accent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Speaker colors, sound tags and laughter analysis.</a:t>
            </a:r>
            <a:endParaRPr lang="en-US" sz="1400" dirty="0"/>
          </a:p>
        </p:txBody>
      </p:sp>
      <p:pic>
        <p:nvPicPr>
          <p:cNvPr id="5" name="laughter-screen" descr="laughter-scree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0" y="1920240"/>
            <a:ext cx="6949440" cy="4617653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4663440" y="6592757"/>
            <a:ext cx="6949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395A3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디자인 시안 · Design concept</a:t>
            </a:r>
            <a:endParaRPr lang="en-US" sz="900" dirty="0"/>
          </a:p>
        </p:txBody>
      </p:sp>
      <p:sp>
        <p:nvSpPr>
          <p:cNvPr id="7" name="speaker-chip-1"/>
          <p:cNvSpPr/>
          <p:nvPr/>
        </p:nvSpPr>
        <p:spPr>
          <a:xfrm>
            <a:off x="548640" y="2039112"/>
            <a:ext cx="109728" cy="713232"/>
          </a:xfrm>
          <a:prstGeom prst="roundRect">
            <a:avLst>
              <a:gd name="adj" fmla="val 50000"/>
            </a:avLst>
          </a:prstGeom>
          <a:solidFill>
            <a:srgbClr val="EAF2F7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1965960"/>
            <a:ext cx="3566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EAF2F7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화자 1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말하는 사람마다 줄과 글자 색이 나뉩니다 (최대 4명).</a:t>
            </a:r>
            <a:endParaRPr lang="en-US" sz="1600" dirty="0"/>
          </a:p>
        </p:txBody>
      </p:sp>
      <p:sp>
        <p:nvSpPr>
          <p:cNvPr id="9" name="speaker-chip-2"/>
          <p:cNvSpPr/>
          <p:nvPr/>
        </p:nvSpPr>
        <p:spPr>
          <a:xfrm>
            <a:off x="548640" y="3026664"/>
            <a:ext cx="109728" cy="713232"/>
          </a:xfrm>
          <a:prstGeom prst="roundRect">
            <a:avLst>
              <a:gd name="adj" fmla="val 50000"/>
            </a:avLst>
          </a:prstGeom>
          <a:solidFill>
            <a:srgbClr val="F6D89A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822960" y="2953512"/>
            <a:ext cx="3566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6D89A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화자 2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동시에 말하면 줄을 나눠 함께 보여 줍니다.</a:t>
            </a:r>
            <a:endParaRPr lang="en-US" sz="1600" dirty="0"/>
          </a:p>
        </p:txBody>
      </p:sp>
      <p:sp>
        <p:nvSpPr>
          <p:cNvPr id="11" name="speaker-chip-3"/>
          <p:cNvSpPr/>
          <p:nvPr/>
        </p:nvSpPr>
        <p:spPr>
          <a:xfrm>
            <a:off x="548640" y="4014216"/>
            <a:ext cx="109728" cy="713232"/>
          </a:xfrm>
          <a:prstGeom prst="roundRect">
            <a:avLst>
              <a:gd name="adj" fmla="val 50000"/>
            </a:avLst>
          </a:prstGeom>
          <a:solidFill>
            <a:srgbClr val="F4D975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822960" y="3941064"/>
            <a:ext cx="3566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4D975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[웃음] [박수]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기기에 내장된 소리 분류기로 웃음·박수·음악·환호를 표시합니다.</a:t>
            </a:r>
            <a:endParaRPr lang="en-US" sz="1600" dirty="0"/>
          </a:p>
        </p:txBody>
      </p:sp>
      <p:sp>
        <p:nvSpPr>
          <p:cNvPr id="13" name="speaker-chip-4"/>
          <p:cNvSpPr/>
          <p:nvPr/>
        </p:nvSpPr>
        <p:spPr>
          <a:xfrm>
            <a:off x="548640" y="5001768"/>
            <a:ext cx="109728" cy="713232"/>
          </a:xfrm>
          <a:prstGeom prst="roundRect">
            <a:avLst>
              <a:gd name="adj" fmla="val 50000"/>
            </a:avLst>
          </a:prstGeom>
          <a:solidFill>
            <a:srgbClr val="D5B9EF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822960" y="4928616"/>
            <a:ext cx="3566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D5B9EF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웃음 분석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웃음이 터진 장면의 밑밥과 터뜨림, 문화 차이를 풀어 봅니다.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236208"/>
            <a:ext cx="50292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395A3"/>
                </a:solidFill>
                <a:latin typeface="Apple SD Gothic Neo"/>
                <a:ea typeface="Apple SD Gothic Neo"/>
                <a:cs typeface="Apple SD Gothic Ne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LANGUAGES</a:t>
            </a:r>
            <a:endParaRPr lang="en-US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76656"/>
            <a:ext cx="110642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말하는 언어는 스스로 알아보고, 자막은 원하는 언어로</a:t>
            </a:r>
            <a:endParaRPr lang="en-US" sz="3400" dirty="0"/>
          </a:p>
        </p:txBody>
      </p:sp>
      <p:sp>
        <p:nvSpPr>
          <p:cNvPr id="4" name="Text 1"/>
          <p:cNvSpPr/>
          <p:nvPr>
            <p:ph idx="104" type="body" hasCustomPrompt="1"/>
          </p:nvPr>
        </p:nvSpPr>
        <p:spPr>
          <a:xfrm>
            <a:off x="548640" y="1389888"/>
            <a:ext cx="11064240" cy="329184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400" dirty="0">
                <a:solidFill>
                  <a:schemeClr val="accent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Auto-detects 6 spoken languages. Subtitles in 9.</a:t>
            </a:r>
            <a:endParaRPr lang="en-US" sz="1400" dirty="0"/>
          </a:p>
        </p:txBody>
      </p:sp>
      <p:sp>
        <p:nvSpPr>
          <p:cNvPr id="5" name="detect-card"/>
          <p:cNvSpPr/>
          <p:nvPr/>
        </p:nvSpPr>
        <p:spPr>
          <a:xfrm>
            <a:off x="548640" y="1965960"/>
            <a:ext cx="4572000" cy="3291840"/>
          </a:xfrm>
          <a:prstGeom prst="roundRect">
            <a:avLst>
              <a:gd name="adj" fmla="val 3889"/>
            </a:avLst>
          </a:prstGeom>
          <a:solidFill>
            <a:schemeClr val="tx2"/>
          </a:solidFill>
          <a:ln w="9525">
            <a:solidFill>
              <a:srgbClr val="222D38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2148840"/>
            <a:ext cx="1280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0" b="1" dirty="0">
                <a:solidFill>
                  <a:schemeClr val="accent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6</a:t>
            </a:r>
            <a:endParaRPr lang="en-US" sz="6400" dirty="0"/>
          </a:p>
        </p:txBody>
      </p:sp>
      <p:sp>
        <p:nvSpPr>
          <p:cNvPr id="7" name="Text 5"/>
          <p:cNvSpPr txBox="1"/>
          <p:nvPr/>
        </p:nvSpPr>
        <p:spPr>
          <a:xfrm>
            <a:off x="2148840" y="233172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자동 판별하는 말소리</a:t>
            </a:r>
            <a:endParaRPr lang="en-US" sz="16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Spoken languages detected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3429000"/>
            <a:ext cx="4023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English · 日本語 · 中文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Español · Français · 한국어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4343400"/>
            <a:ext cx="4023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한 영상 안에서 언어가 섞여도 구간마다 다시 판별합니다.</a:t>
            </a:r>
            <a:endParaRPr lang="en-US" sz="12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49240" y="3383280"/>
            <a:ext cx="411480" cy="411480"/>
          </a:xfrm>
          <a:prstGeom prst="rect">
            <a:avLst/>
          </a:prstGeom>
        </p:spPr>
      </p:pic>
      <p:sp>
        <p:nvSpPr>
          <p:cNvPr id="11" name="output-card"/>
          <p:cNvSpPr/>
          <p:nvPr/>
        </p:nvSpPr>
        <p:spPr>
          <a:xfrm>
            <a:off x="5989320" y="1965960"/>
            <a:ext cx="5623560" cy="3291840"/>
          </a:xfrm>
          <a:prstGeom prst="roundRect">
            <a:avLst>
              <a:gd name="adj" fmla="val 3889"/>
            </a:avLst>
          </a:prstGeom>
          <a:solidFill>
            <a:schemeClr val="tx2"/>
          </a:solidFill>
          <a:ln w="9525">
            <a:solidFill>
              <a:srgbClr val="222D38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6309360" y="2148840"/>
            <a:ext cx="1280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0" b="1" dirty="0">
                <a:solidFill>
                  <a:schemeClr val="accent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9</a:t>
            </a:r>
            <a:endParaRPr lang="en-US" sz="6400" dirty="0"/>
          </a:p>
        </p:txBody>
      </p:sp>
      <p:sp>
        <p:nvSpPr>
          <p:cNvPr id="13" name="Text 10"/>
          <p:cNvSpPr txBox="1"/>
          <p:nvPr/>
        </p:nvSpPr>
        <p:spPr>
          <a:xfrm>
            <a:off x="7589520" y="2331720"/>
            <a:ext cx="3840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자막으로 옮기는 언어</a:t>
            </a:r>
            <a:endParaRPr lang="en-US" sz="16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Subtitle languages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6309360" y="3429000"/>
            <a:ext cx="5120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한국어 · English · 日本語 · 中文 · Español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Français · Русский · Українська · Tiếng Việt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6309360" y="434340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보는 사람의 언어로 들리는 말은 번역하지 않고 원문을 그대로 보여 줍니다.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548640" y="54864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395A3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해설 창의 글자도 고른 자막 언어로 바뀝니다.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236208"/>
            <a:ext cx="50292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395A3"/>
                </a:solidFill>
                <a:latin typeface="Apple SD Gothic Neo"/>
                <a:ea typeface="Apple SD Gothic Neo"/>
                <a:cs typeface="Apple SD Gothic Ne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PRIVACY</a:t>
            </a:r>
            <a:endParaRPr lang="en-US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76656"/>
            <a:ext cx="110642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기본은 이 Mac 안에서 처리합니다</a:t>
            </a:r>
            <a:endParaRPr lang="en-US" sz="3400" dirty="0"/>
          </a:p>
        </p:txBody>
      </p:sp>
      <p:sp>
        <p:nvSpPr>
          <p:cNvPr id="4" name="Text 1"/>
          <p:cNvSpPr/>
          <p:nvPr>
            <p:ph idx="104" type="body" hasCustomPrompt="1"/>
          </p:nvPr>
        </p:nvSpPr>
        <p:spPr>
          <a:xfrm>
            <a:off x="548640" y="1389888"/>
            <a:ext cx="11064240" cy="329184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400" dirty="0">
                <a:solidFill>
                  <a:schemeClr val="accent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On-device by default. Cloud engines are opt-in, with a clear notice first.</a:t>
            </a:r>
            <a:endParaRPr lang="en-US" sz="1400" dirty="0"/>
          </a:p>
        </p:txBody>
      </p:sp>
      <p:pic>
        <p:nvPicPr>
          <p:cNvPr id="5" name="onboarding-screen" descr="onboarding-scree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2160" y="1920240"/>
            <a:ext cx="5760720" cy="436017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852160" y="6335282"/>
            <a:ext cx="5760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395A3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디자인 시안 · Design concept</a:t>
            </a:r>
            <a:endParaRPr lang="en-US" sz="900" dirty="0"/>
          </a:p>
        </p:txBody>
      </p:sp>
      <p:sp>
        <p:nvSpPr>
          <p:cNvPr id="7" name="privacy-icon-bg-1"/>
          <p:cNvSpPr/>
          <p:nvPr/>
        </p:nvSpPr>
        <p:spPr>
          <a:xfrm>
            <a:off x="548640" y="1965960"/>
            <a:ext cx="603504" cy="603504"/>
          </a:xfrm>
          <a:prstGeom prst="ellipse">
            <a:avLst/>
          </a:prstGeom>
          <a:solidFill>
            <a:schemeClr val="tx2"/>
          </a:solidFill>
          <a:ln w="12700">
            <a:solidFill>
              <a:srgbClr val="9AD8C5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" y="2130552"/>
            <a:ext cx="274320" cy="27432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371600" y="1929384"/>
            <a:ext cx="4206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소리는 밖으로 나가지 않습니다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기본 설정에서 받아쓰기·번역·해설은 모두 기기 안에서 돕니다. 오프라인에서도 자막이 나옵니다.</a:t>
            </a:r>
            <a:endParaRPr lang="en-US" sz="1600" dirty="0"/>
          </a:p>
        </p:txBody>
      </p:sp>
      <p:sp>
        <p:nvSpPr>
          <p:cNvPr id="10" name="privacy-icon-bg-2"/>
          <p:cNvSpPr/>
          <p:nvPr/>
        </p:nvSpPr>
        <p:spPr>
          <a:xfrm>
            <a:off x="548640" y="3291840"/>
            <a:ext cx="603504" cy="603504"/>
          </a:xfrm>
          <a:prstGeom prst="ellipse">
            <a:avLst/>
          </a:prstGeom>
          <a:solidFill>
            <a:schemeClr val="tx2"/>
          </a:solidFill>
          <a:ln w="12700">
            <a:solidFill>
              <a:srgbClr val="9AD8C5"/>
            </a:solidFill>
            <a:prstDash val="solid"/>
          </a:ln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3456432"/>
            <a:ext cx="274320" cy="27432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371600" y="3255264"/>
            <a:ext cx="4206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클라우드 엔진은 선택입니다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단계마다 로컬과 클라우드 중 고를 수 있고, 원문이 외부로 나가는 경우 먼저 알립니다.</a:t>
            </a:r>
            <a:endParaRPr lang="en-US" sz="1600" dirty="0"/>
          </a:p>
        </p:txBody>
      </p:sp>
      <p:sp>
        <p:nvSpPr>
          <p:cNvPr id="13" name="privacy-icon-bg-3"/>
          <p:cNvSpPr/>
          <p:nvPr/>
        </p:nvSpPr>
        <p:spPr>
          <a:xfrm>
            <a:off x="548640" y="4617720"/>
            <a:ext cx="603504" cy="603504"/>
          </a:xfrm>
          <a:prstGeom prst="ellipse">
            <a:avLst/>
          </a:prstGeom>
          <a:solidFill>
            <a:schemeClr val="tx2"/>
          </a:solidFill>
          <a:ln w="12700">
            <a:solidFill>
              <a:srgbClr val="9AD8C5"/>
            </a:solidFill>
            <a:prstDash val="solid"/>
          </a:ln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232" y="4782312"/>
            <a:ext cx="274320" cy="274320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371600" y="4581144"/>
            <a:ext cx="4206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키는 키체인에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클라우드 엔진 키는 macOS 키체인에 보관합니다.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236208"/>
            <a:ext cx="50292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395A3"/>
                </a:solidFill>
                <a:latin typeface="Apple SD Gothic Neo"/>
                <a:ea typeface="Apple SD Gothic Neo"/>
                <a:cs typeface="Apple SD Gothic Ne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FOR WHOM</a:t>
            </a:r>
            <a:endParaRPr lang="en-US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76656"/>
            <a:ext cx="110642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이런 분들과 함께하고 싶습니다</a:t>
            </a:r>
            <a:endParaRPr lang="en-US" sz="3400" dirty="0"/>
          </a:p>
        </p:txBody>
      </p:sp>
      <p:sp>
        <p:nvSpPr>
          <p:cNvPr id="4" name="Text 1"/>
          <p:cNvSpPr/>
          <p:nvPr>
            <p:ph idx="104" type="body" hasCustomPrompt="1"/>
          </p:nvPr>
        </p:nvSpPr>
        <p:spPr>
          <a:xfrm>
            <a:off x="548640" y="1389888"/>
            <a:ext cx="11064240" cy="329184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400" dirty="0">
                <a:solidFill>
                  <a:schemeClr val="accent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Who Lantern-S is for — and how to partner with us.</a:t>
            </a:r>
            <a:endParaRPr lang="en-US" sz="1400" dirty="0"/>
          </a:p>
        </p:txBody>
      </p:sp>
      <p:sp>
        <p:nvSpPr>
          <p:cNvPr id="5" name="who-1"/>
          <p:cNvSpPr/>
          <p:nvPr/>
        </p:nvSpPr>
        <p:spPr>
          <a:xfrm>
            <a:off x="548640" y="1965960"/>
            <a:ext cx="5440680" cy="1691640"/>
          </a:xfrm>
          <a:prstGeom prst="roundRect">
            <a:avLst>
              <a:gd name="adj" fmla="val 7568"/>
            </a:avLst>
          </a:prstGeom>
          <a:solidFill>
            <a:schemeClr val="tx2"/>
          </a:solidFill>
          <a:ln w="9525">
            <a:solidFill>
              <a:srgbClr val="222D38"/>
            </a:solidFill>
            <a:prstDash val="solid"/>
          </a:ln>
        </p:spPr>
      </p:sp>
      <p:sp>
        <p:nvSpPr>
          <p:cNvPr id="6" name="who-icon-bg-1"/>
          <p:cNvSpPr/>
          <p:nvPr/>
        </p:nvSpPr>
        <p:spPr>
          <a:xfrm>
            <a:off x="868680" y="233172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0704" y="2523744"/>
            <a:ext cx="347472" cy="347472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874520" y="2240280"/>
            <a:ext cx="3840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외국어 콘텐츠를 즐기는 개인</a:t>
            </a:r>
            <a:endParaRPr lang="en-US" sz="1700" dirty="0"/>
          </a:p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드라마·애니·예능·스탠드업을 자막 없이도, 웃음의 이유까지.</a:t>
            </a:r>
            <a:endParaRPr lang="en-US" sz="1700" dirty="0"/>
          </a:p>
        </p:txBody>
      </p:sp>
      <p:sp>
        <p:nvSpPr>
          <p:cNvPr id="9" name="who-2"/>
          <p:cNvSpPr/>
          <p:nvPr/>
        </p:nvSpPr>
        <p:spPr>
          <a:xfrm>
            <a:off x="6172200" y="1965960"/>
            <a:ext cx="5440680" cy="1691640"/>
          </a:xfrm>
          <a:prstGeom prst="roundRect">
            <a:avLst>
              <a:gd name="adj" fmla="val 7568"/>
            </a:avLst>
          </a:prstGeom>
          <a:solidFill>
            <a:schemeClr val="tx2"/>
          </a:solidFill>
          <a:ln w="9525">
            <a:solidFill>
              <a:srgbClr val="222D38"/>
            </a:solidFill>
            <a:prstDash val="solid"/>
          </a:ln>
        </p:spPr>
      </p:sp>
      <p:sp>
        <p:nvSpPr>
          <p:cNvPr id="10" name="who-icon-bg-2"/>
          <p:cNvSpPr/>
          <p:nvPr/>
        </p:nvSpPr>
        <p:spPr>
          <a:xfrm>
            <a:off x="6492240" y="233172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4264" y="2523744"/>
            <a:ext cx="347472" cy="347472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7498080" y="2240280"/>
            <a:ext cx="3840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크리에이터 · 리서처</a:t>
            </a:r>
            <a:endParaRPr lang="en-US" sz="1700" dirty="0"/>
          </a:p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해외 영상 리서치, 리액션·리뷰 제작, 인터뷰 검토.</a:t>
            </a:r>
            <a:endParaRPr lang="en-US" sz="1700" dirty="0"/>
          </a:p>
        </p:txBody>
      </p:sp>
      <p:sp>
        <p:nvSpPr>
          <p:cNvPr id="13" name="who-3"/>
          <p:cNvSpPr/>
          <p:nvPr/>
        </p:nvSpPr>
        <p:spPr>
          <a:xfrm>
            <a:off x="548640" y="3886200"/>
            <a:ext cx="5440680" cy="1691640"/>
          </a:xfrm>
          <a:prstGeom prst="roundRect">
            <a:avLst>
              <a:gd name="adj" fmla="val 7568"/>
            </a:avLst>
          </a:prstGeom>
          <a:solidFill>
            <a:schemeClr val="tx2"/>
          </a:solidFill>
          <a:ln w="9525">
            <a:solidFill>
              <a:srgbClr val="222D38"/>
            </a:solidFill>
            <a:prstDash val="solid"/>
          </a:ln>
        </p:spPr>
      </p:sp>
      <p:sp>
        <p:nvSpPr>
          <p:cNvPr id="14" name="who-icon-bg-3"/>
          <p:cNvSpPr/>
          <p:nvPr/>
        </p:nvSpPr>
        <p:spPr>
          <a:xfrm>
            <a:off x="868680" y="425196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704" y="4443984"/>
            <a:ext cx="347472" cy="347472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874520" y="4160520"/>
            <a:ext cx="3840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교육 · 기관</a:t>
            </a:r>
            <a:endParaRPr lang="en-US" sz="1700" dirty="0"/>
          </a:p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외국어 강의와 세미나, 다국어 회의의 이해를 돕는 자막.</a:t>
            </a:r>
            <a:endParaRPr lang="en-US" sz="1700" dirty="0"/>
          </a:p>
        </p:txBody>
      </p:sp>
      <p:sp>
        <p:nvSpPr>
          <p:cNvPr id="17" name="who-4"/>
          <p:cNvSpPr/>
          <p:nvPr/>
        </p:nvSpPr>
        <p:spPr>
          <a:xfrm>
            <a:off x="6172200" y="3886200"/>
            <a:ext cx="5440680" cy="1691640"/>
          </a:xfrm>
          <a:prstGeom prst="roundRect">
            <a:avLst>
              <a:gd name="adj" fmla="val 7568"/>
            </a:avLst>
          </a:prstGeom>
          <a:solidFill>
            <a:schemeClr val="tx2"/>
          </a:solidFill>
          <a:ln w="9525">
            <a:solidFill>
              <a:srgbClr val="222D38"/>
            </a:solidFill>
            <a:prstDash val="solid"/>
          </a:ln>
        </p:spPr>
      </p:sp>
      <p:sp>
        <p:nvSpPr>
          <p:cNvPr id="18" name="who-icon-bg-4"/>
          <p:cNvSpPr/>
          <p:nvPr/>
        </p:nvSpPr>
        <p:spPr>
          <a:xfrm>
            <a:off x="6492240" y="425196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4264" y="4443984"/>
            <a:ext cx="347472" cy="347472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7498080" y="4160520"/>
            <a:ext cx="3840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제휴 파트너</a:t>
            </a:r>
            <a:endParaRPr lang="en-US" sz="1700" dirty="0"/>
          </a:p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콘텐츠 플랫폼·기기 제조사와 자막·해설 엔진 탑재, 공동 검증.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236208"/>
            <a:ext cx="50292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395A3"/>
                </a:solidFill>
                <a:latin typeface="Apple SD Gothic Neo"/>
                <a:ea typeface="Apple SD Gothic Neo"/>
                <a:cs typeface="Apple SD Gothic Ne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act-motif-1"/>
          <p:cNvSpPr/>
          <p:nvPr/>
        </p:nvSpPr>
        <p:spPr>
          <a:xfrm>
            <a:off x="822960" y="1097280"/>
            <a:ext cx="672998" cy="14630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3" name="contact-motif-2"/>
          <p:cNvSpPr/>
          <p:nvPr/>
        </p:nvSpPr>
        <p:spPr>
          <a:xfrm>
            <a:off x="822960" y="1345997"/>
            <a:ext cx="409651" cy="14630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173736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먼저 써 보고 싶다면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697480"/>
            <a:ext cx="6949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Lantern-S 는 macOS(Apple 실리콘)용으로 베타를 준비하고 있습니다. 먼저 써 보고 싶은 분, 함께 검증하고 싶은 파트너는 연락해 주세요.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Interested in early access or a partnership? Get in touch.</a:t>
            </a:r>
            <a:endParaRPr lang="en-US" sz="1600" dirty="0"/>
          </a:p>
        </p:txBody>
      </p:sp>
      <p:sp>
        <p:nvSpPr>
          <p:cNvPr id="6" name="contact-card"/>
          <p:cNvSpPr/>
          <p:nvPr/>
        </p:nvSpPr>
        <p:spPr>
          <a:xfrm>
            <a:off x="822960" y="3977640"/>
            <a:ext cx="5852160" cy="822960"/>
          </a:xfrm>
          <a:prstGeom prst="roundRect">
            <a:avLst>
              <a:gd name="adj" fmla="val 15556"/>
            </a:avLst>
          </a:prstGeom>
          <a:solidFill>
            <a:schemeClr val="tx2"/>
          </a:solidFill>
          <a:ln w="12700">
            <a:solidFill>
              <a:srgbClr val="F2B56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97280" y="3977640"/>
            <a:ext cx="5486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Contact  </a:t>
            </a:r>
            <a:pPr indent="0" marL="0">
              <a:buNone/>
            </a:pPr>
            <a:r>
              <a:rPr lang="en-US" sz="2000" b="1" u="sng" dirty="0">
                <a:solidFill>
                  <a:schemeClr val="bg1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dylan.kim@discovercreator.com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5029200"/>
            <a:ext cx="6949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395A3"/>
                </a:solidFill>
                <a:latin typeface="Apple SD Gothic Neo" pitchFamily="34" charset="0"/>
                <a:ea typeface="Apple SD Gothic Neo" pitchFamily="34" charset="-122"/>
                <a:cs typeface="Apple SD Gothic Neo" pitchFamily="34" charset="-120"/>
              </a:rPr>
              <a:t>이 자료의 화면은 디자인 시안이며, 기능과 지원 범위는 베타 과정에서 바뀔 수 있습니다.</a:t>
            </a:r>
            <a:endParaRPr lang="en-US" sz="1100" dirty="0"/>
          </a:p>
        </p:txBody>
      </p:sp>
      <p:pic>
        <p:nvPicPr>
          <p:cNvPr id="9" name="character-lu" descr="/Volumes/Sound Design/transweb/public_kit/assets/lu_mast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2011680"/>
            <a:ext cx="2926080" cy="29260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ntern-S">
  <a:themeElements>
    <a:clrScheme name="Lantern-S">
      <a:dk1>
        <a:srgbClr val="111820"/>
      </a:dk1>
      <a:lt1>
        <a:srgbClr val="EAF2F7"/>
      </a:lt1>
      <a:dk2>
        <a:srgbClr val="1A232D"/>
      </a:dk2>
      <a:lt2>
        <a:srgbClr val="AEC0CC"/>
      </a:lt2>
      <a:accent1>
        <a:srgbClr val="F2B56B"/>
      </a:accent1>
      <a:accent2>
        <a:srgbClr val="B9E6F3"/>
      </a:accent2>
      <a:accent3>
        <a:srgbClr val="F6D89A"/>
      </a:accent3>
      <a:accent4>
        <a:srgbClr val="D5B9EF"/>
      </a:accent4>
      <a:accent5>
        <a:srgbClr val="9AD8C5"/>
      </a:accent5>
      <a:accent6>
        <a:srgbClr val="8395A3"/>
      </a:accent6>
      <a:hlink>
        <a:srgbClr val="B9E6F3"/>
      </a:hlink>
      <a:folHlink>
        <a:srgbClr val="9ADBED"/>
      </a:folHlink>
    </a:clrScheme>
    <a:fontScheme name="Lantern-S">
      <a:majorFont>
        <a:latin typeface="Apple SD Gothic Neo"/>
        <a:ea typeface="Apple SD Gothic Neo"/>
        <a:cs typeface=""/>
        <a:font script="Jpan" typeface="游ゴシック Light"/>
        <a:font script="Hang" typeface="Apple SD Gothic Neo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ple SD Gothic Neo"/>
        <a:ea typeface="Apple SD Gothic Neo"/>
        <a:cs typeface=""/>
        <a:font script="Jpan" typeface="游ゴシック"/>
        <a:font script="Hang" typeface="Apple SD Gothic Neo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Lantern-S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Lantern-S 서비스 소개서</dc:title>
  <dc:subject>PptxGenJS Presentation</dc:subject>
  <dc:creator>Lantern-S</dc:creator>
  <cp:lastModifiedBy>Lantern-S</cp:lastModifiedBy>
  <cp:revision>1</cp:revision>
  <dcterms:created xsi:type="dcterms:W3CDTF">2026-10-30T00:11:03Z</dcterms:created>
  <dcterms:modified xsi:type="dcterms:W3CDTF">2026-10-30T00:11:03Z</dcterms:modified>
</cp:coreProperties>
</file>