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4ba5b34a-5e2b-e4e8-7a9f-013d218c6009}">
          <p14:sldIdLst>
            <p14:sldId id="256"/>
          </p14:sldIdLst>
        </p14:section>
        <p14:section name="요약" id="{b8ac405c-de9c-3c8c-8142-087c6a857f8a}">
          <p14:sldIdLst>
            <p14:sldId id="257"/>
          </p14:sldIdLst>
        </p14:section>
        <p14:section name="문제와 기회" id="{7eb9f2b5-d14e-832d-5e08-1beaeacb662e}">
          <p14:sldIdLst>
            <p14:sldId id="258"/>
            <p14:sldId id="259"/>
          </p14:sldIdLst>
        </p14:section>
        <p14:section name="제품" id="{2c7b40f3-7cd4-3015-5b1f-72a0d48de1a4}">
          <p14:sldIdLst>
            <p14:sldId id="260"/>
            <p14:sldId id="261"/>
            <p14:sldId id="262"/>
          </p14:sldIdLst>
        </p14:section>
        <p14:section name="사업" id="{62cb507c-c360-0d5c-766f-c6258df5b991}">
          <p14:sldIdLst>
            <p14:sldId id="263"/>
            <p14:sldId id="264"/>
            <p14:sldId id="265"/>
          </p14:sldIdLst>
        </p14:section>
        <p14:section name="요청" id="{98b73b3b-4274-02b7-6ace-532574e0844e}">
          <p14:sldIdLst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1118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1118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olumes/Sound Design/transweb/public_kit/assets/symbol_on_dark_2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272784"/>
            <a:ext cx="237744" cy="23774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6236208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Lantern-S  ·  Translate the culture, not just the words.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defRPr>
            </a:lvl1pPr>
          </a:lstStyle>
          <a:p>
            <a:pPr indent="0" marL="0">
              <a:buNone/>
            </a:pPr>
            <a:endParaRPr lang="en-US" sz="11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defRPr>
            </a:lvl1pPr>
          </a:lstStyle>
          <a:p>
            <a:pPr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mailto:dylan.kim@discovercreator.com" TargetMode="External"/><Relationship Id="rId2" Type="http://schemas.openxmlformats.org/officeDocument/2006/relationships/image" Target="../media/image-12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ordmark" descr="/Volumes/Sound Design/transweb/public_kit/assets/long_horizontal_on_dark_outlin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005840"/>
            <a:ext cx="4937760" cy="1048148"/>
          </a:xfrm>
          <a:prstGeom prst="rect">
            <a:avLst/>
          </a:prstGeom>
        </p:spPr>
      </p:pic>
      <p:sp>
        <p:nvSpPr>
          <p:cNvPr id="3" name="headline"/>
          <p:cNvSpPr txBox="1"/>
          <p:nvPr/>
        </p:nvSpPr>
        <p:spPr>
          <a:xfrm>
            <a:off x="822960" y="2331720"/>
            <a:ext cx="6583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8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말이 아니라</a:t>
            </a:r>
            <a:endParaRPr lang="en-US" sz="48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8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문화를 옮기다</a:t>
            </a:r>
            <a:endParaRPr lang="en-US" sz="48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4114800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Translate the culture, not just the words.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507492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투자 제안서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Investor Proposal  ·  2026.10</a:t>
            </a:r>
            <a:endParaRPr lang="en-US" sz="1400" dirty="0"/>
          </a:p>
        </p:txBody>
      </p:sp>
      <p:pic>
        <p:nvPicPr>
          <p:cNvPr id="6" name="character-lu" descr="Lantern-S 캐릭터 Lu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20" y="1691640"/>
            <a:ext cx="3566160" cy="3566160"/>
          </a:xfrm>
          <a:prstGeom prst="rect">
            <a:avLst/>
          </a:prstGeom>
        </p:spPr>
      </p:pic>
      <p:sp>
        <p:nvSpPr>
          <p:cNvPr id="7" name="caption-bar-1"/>
          <p:cNvSpPr/>
          <p:nvPr/>
        </p:nvSpPr>
        <p:spPr>
          <a:xfrm>
            <a:off x="8001000" y="4983480"/>
            <a:ext cx="3200400" cy="14630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8" name="caption-bar-2"/>
          <p:cNvSpPr/>
          <p:nvPr/>
        </p:nvSpPr>
        <p:spPr>
          <a:xfrm>
            <a:off x="8549640" y="5285232"/>
            <a:ext cx="2103120" cy="14630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SUMMARY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한 장 요약</a:t>
            </a:r>
            <a:endParaRPr lang="en-US" sz="34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Lantern-S in one page.</a:t>
            </a:r>
            <a:endParaRPr lang="en-US" sz="1400" dirty="0"/>
          </a:p>
        </p:txBody>
      </p:sp>
      <p:sp>
        <p:nvSpPr>
          <p:cNvPr id="5" name="summary-1"/>
          <p:cNvSpPr/>
          <p:nvPr/>
        </p:nvSpPr>
        <p:spPr>
          <a:xfrm>
            <a:off x="548640" y="1965960"/>
            <a:ext cx="5440680" cy="1783080"/>
          </a:xfrm>
          <a:prstGeom prst="roundRect">
            <a:avLst>
              <a:gd name="adj" fmla="val 7179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19456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문제</a:t>
            </a:r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  Problem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743200"/>
            <a:ext cx="4800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들리는 말에 자막이 없거나, 있어도 문화 맥락이 빠진다. 기존 자막 기능은 특정 앱 안에서만 돈다.</a:t>
            </a:r>
            <a:endParaRPr lang="en-US" sz="1400" dirty="0"/>
          </a:p>
        </p:txBody>
      </p:sp>
      <p:sp>
        <p:nvSpPr>
          <p:cNvPr id="8" name="summary-2"/>
          <p:cNvSpPr/>
          <p:nvPr/>
        </p:nvSpPr>
        <p:spPr>
          <a:xfrm>
            <a:off x="6172200" y="1965960"/>
            <a:ext cx="5440680" cy="1783080"/>
          </a:xfrm>
          <a:prstGeom prst="roundRect">
            <a:avLst>
              <a:gd name="adj" fmla="val 7179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92240" y="219456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제품</a:t>
            </a:r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  Product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6492240" y="2743200"/>
            <a:ext cx="4800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Mac 의 모든 말소리를 실시간 자막으로. 번역이 어려운 말에는 근거와 함께 문화 해설. 기본은 기기 안 처리.</a:t>
            </a:r>
            <a:endParaRPr lang="en-US" sz="1400" dirty="0"/>
          </a:p>
        </p:txBody>
      </p:sp>
      <p:sp>
        <p:nvSpPr>
          <p:cNvPr id="11" name="summary-3"/>
          <p:cNvSpPr/>
          <p:nvPr/>
        </p:nvSpPr>
        <p:spPr>
          <a:xfrm>
            <a:off x="548640" y="3977640"/>
            <a:ext cx="5440680" cy="1783080"/>
          </a:xfrm>
          <a:prstGeom prst="roundRect">
            <a:avLst>
              <a:gd name="adj" fmla="val 7179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8680" y="420624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근거</a:t>
            </a:r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  Evidence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868680" y="4754880"/>
            <a:ext cx="4800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동작하는 macOS 앱과 설치 파일, 37건의 실험과 40여 건의 설계 결정 기록, 브랜드·UI 디자인 시스템.</a:t>
            </a:r>
            <a:endParaRPr lang="en-US" sz="1400" dirty="0"/>
          </a:p>
        </p:txBody>
      </p:sp>
      <p:sp>
        <p:nvSpPr>
          <p:cNvPr id="14" name="summary-4"/>
          <p:cNvSpPr/>
          <p:nvPr/>
        </p:nvSpPr>
        <p:spPr>
          <a:xfrm>
            <a:off x="6172200" y="3977640"/>
            <a:ext cx="5440680" cy="1783080"/>
          </a:xfrm>
          <a:prstGeom prst="roundRect">
            <a:avLst>
              <a:gd name="adj" fmla="val 7179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92240" y="420624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요청</a:t>
            </a:r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  Ask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6492240" y="4754880"/>
            <a:ext cx="4800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공개 베타와 첫 사용자 검증을 위한 투자 협의. 규모와 조건은 함께 정합니다.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PROBLEM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자막은 앱마다 갈라져 있고, 문화는 빠져 있습니다</a:t>
            </a:r>
            <a:endParaRPr lang="en-US" sz="34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Captions are siloed per app, and culture gets lost.</a:t>
            </a:r>
            <a:endParaRPr lang="en-US" sz="1400" dirty="0"/>
          </a:p>
        </p:txBody>
      </p:sp>
      <p:sp>
        <p:nvSpPr>
          <p:cNvPr id="5" name="problem-1"/>
          <p:cNvSpPr/>
          <p:nvPr/>
        </p:nvSpPr>
        <p:spPr>
          <a:xfrm>
            <a:off x="548640" y="1965960"/>
            <a:ext cx="11064240" cy="804672"/>
          </a:xfrm>
          <a:prstGeom prst="roundRect">
            <a:avLst>
              <a:gd name="adj" fmla="val 15909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965960"/>
            <a:ext cx="31089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브라우저 실시간 자막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4023360" y="1965960"/>
            <a:ext cx="74066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그 브라우저의 소리만. 번역 언어가 제한적이고 자막이 별도 말풍선에 뜬다.</a:t>
            </a:r>
            <a:endParaRPr lang="en-US" sz="1400" dirty="0"/>
          </a:p>
        </p:txBody>
      </p:sp>
      <p:sp>
        <p:nvSpPr>
          <p:cNvPr id="8" name="problem-2"/>
          <p:cNvSpPr/>
          <p:nvPr/>
        </p:nvSpPr>
        <p:spPr>
          <a:xfrm>
            <a:off x="548640" y="2926080"/>
            <a:ext cx="11064240" cy="804672"/>
          </a:xfrm>
          <a:prstGeom prst="roundRect">
            <a:avLst>
              <a:gd name="adj" fmla="val 15909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68680" y="2926080"/>
            <a:ext cx="31089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OS 기본 번역 자막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023360" y="2926080"/>
            <a:ext cx="74066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통화·메시지 같은 특정 앱 안에서만 동작한다.</a:t>
            </a:r>
            <a:endParaRPr lang="en-US" sz="1400" dirty="0"/>
          </a:p>
        </p:txBody>
      </p:sp>
      <p:sp>
        <p:nvSpPr>
          <p:cNvPr id="11" name="problem-3"/>
          <p:cNvSpPr/>
          <p:nvPr/>
        </p:nvSpPr>
        <p:spPr>
          <a:xfrm>
            <a:off x="548640" y="3886200"/>
            <a:ext cx="11064240" cy="804672"/>
          </a:xfrm>
          <a:prstGeom prst="roundRect">
            <a:avLst>
              <a:gd name="adj" fmla="val 15909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8680" y="3886200"/>
            <a:ext cx="31089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사람이 만든 자막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023360" y="3886200"/>
            <a:ext cx="74066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작품이 공개된 뒤, 일부 언어에만. 라이브·회의·개인 영상엔 없다.</a:t>
            </a:r>
            <a:endParaRPr lang="en-US" sz="1400" dirty="0"/>
          </a:p>
        </p:txBody>
      </p:sp>
      <p:sp>
        <p:nvSpPr>
          <p:cNvPr id="14" name="problem-4"/>
          <p:cNvSpPr/>
          <p:nvPr/>
        </p:nvSpPr>
        <p:spPr>
          <a:xfrm>
            <a:off x="548640" y="4846320"/>
            <a:ext cx="11064240" cy="804672"/>
          </a:xfrm>
          <a:prstGeom prst="roundRect">
            <a:avLst>
              <a:gd name="adj" fmla="val 15909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68680" y="4846320"/>
            <a:ext cx="31089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한 줄 번역의 한계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023360" y="4846320"/>
            <a:ext cx="74066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관용 표현·호칭·말장난·음식·제도의 맥락은 한 줄에 담기지 않는다.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585216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앞 두 줄은 2026-10 기준 macOS·Chrome 기능을 우리가 확인한 범위입니다.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WHY NOW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지금이어야 하는 세 가지 이유</a:t>
            </a:r>
            <a:endParaRPr lang="en-US" sz="34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Why this is possible — and needed — now.</a:t>
            </a:r>
            <a:endParaRPr lang="en-US" sz="1400" dirty="0"/>
          </a:p>
        </p:txBody>
      </p:sp>
      <p:sp>
        <p:nvSpPr>
          <p:cNvPr id="5" name="whynow-1"/>
          <p:cNvSpPr/>
          <p:nvPr/>
        </p:nvSpPr>
        <p:spPr>
          <a:xfrm>
            <a:off x="548640" y="1965960"/>
            <a:ext cx="3520440" cy="3566160"/>
          </a:xfrm>
          <a:prstGeom prst="roundRect">
            <a:avLst>
              <a:gd name="adj" fmla="val 3636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86000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2B56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1/3+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429000"/>
            <a:ext cx="2880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Netflix 2025년 상반기 시청 시간 중 비영어 작품의 비중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75488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출처: Netflix, What We Watched H1 2025</a:t>
            </a:r>
            <a:endParaRPr lang="en-US" sz="1000" dirty="0"/>
          </a:p>
        </p:txBody>
      </p:sp>
      <p:sp>
        <p:nvSpPr>
          <p:cNvPr id="9" name="whynow-2"/>
          <p:cNvSpPr/>
          <p:nvPr/>
        </p:nvSpPr>
        <p:spPr>
          <a:xfrm>
            <a:off x="4297680" y="1965960"/>
            <a:ext cx="3520440" cy="3566160"/>
          </a:xfrm>
          <a:prstGeom prst="roundRect">
            <a:avLst>
              <a:gd name="adj" fmla="val 3636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617720" y="2286000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B9E6F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On-device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4617720" y="3429000"/>
            <a:ext cx="2880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음성 인식·번역이 OS 안에 들어오고, 수십억 파라미터 모델이 노트북에서 돈다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475488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Lantern-S 는 기본 경로 전부를 Mac 안에서 돌린다 (내부 확인)</a:t>
            </a:r>
            <a:endParaRPr lang="en-US" sz="1000" dirty="0"/>
          </a:p>
        </p:txBody>
      </p:sp>
      <p:sp>
        <p:nvSpPr>
          <p:cNvPr id="13" name="whynow-3"/>
          <p:cNvSpPr/>
          <p:nvPr/>
        </p:nvSpPr>
        <p:spPr>
          <a:xfrm>
            <a:off x="8046720" y="1965960"/>
            <a:ext cx="3520440" cy="3566160"/>
          </a:xfrm>
          <a:prstGeom prst="roundRect">
            <a:avLst>
              <a:gd name="adj" fmla="val 3636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366760" y="2286000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6D89A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$75.7B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8366760" y="3429000"/>
            <a:ext cx="2880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2025년 세계 언어 서비스 산업 규모 전망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8366760" y="475488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출처: Nimdzi 100 (2025)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57150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언어 산업 규모는 Lantern-S 의 직접 시장이 아니라 «말을 옮기는 일»에 쓰이는 지출의 크기를 보여 주는 맥락입니다.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PRODUCT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들리는 모든 말 → 자막 → 문화 해설</a:t>
            </a:r>
            <a:endParaRPr lang="en-US" sz="34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System-wide live captions, pre-captioned playback, and culture notes.</a:t>
            </a:r>
            <a:endParaRPr lang="en-US" sz="1400" dirty="0"/>
          </a:p>
        </p:txBody>
      </p:sp>
      <p:pic>
        <p:nvPicPr>
          <p:cNvPr id="5" name="product-screen" descr="product-scre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920240"/>
            <a:ext cx="6949440" cy="461765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6592757"/>
            <a:ext cx="6949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디자인 시안 · Design concept</a:t>
            </a:r>
            <a:endParaRPr lang="en-US" sz="900" dirty="0"/>
          </a:p>
        </p:txBody>
      </p:sp>
      <p:sp>
        <p:nvSpPr>
          <p:cNvPr id="7" name="product-layers"/>
          <p:cNvSpPr txBox="1"/>
          <p:nvPr/>
        </p:nvSpPr>
        <p:spPr>
          <a:xfrm>
            <a:off x="7909560" y="1965960"/>
            <a:ext cx="37033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실시간 자막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모든 앱의 소리 · 진행 줄 → 초안 → 정밀본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플레이어 미리 자막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재생보다 앞서 준비 · 자막이 말과 동시에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번역 해설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어려운 말만 골라 뜻 · 문화 차이 · 놓친 의미 · 근거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화자 · 소리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화자별 색 · [웃음] 같은 소리 표시 · 웃음 분석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DIFFERENTIATION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무엇이 다른가</a:t>
            </a:r>
            <a:endParaRPr lang="en-US" sz="34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What sets Lantern-S apart.</a:t>
            </a:r>
            <a:endParaRPr lang="en-US" sz="1400" dirty="0"/>
          </a:p>
        </p:txBody>
      </p:sp>
      <p:graphicFrame>
        <p:nvGraphicFramePr>
          <p:cNvPr id="7" name="compare-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011680"/>
          <a:ext cx="1106424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2651760"/>
                <a:gridCol w="2651760"/>
                <a:gridCol w="265176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3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EC0CC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브라우저 실시간 자막</a:t>
                      </a:r>
                      <a:endParaRPr lang="en-US" sz="13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3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EC0CC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OS 통화 번역 자막</a:t>
                      </a:r>
                      <a:endParaRPr lang="en-US" sz="13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3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2B56B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Lantern-S</a:t>
                      </a:r>
                      <a:endParaRPr lang="en-US" sz="13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32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EAF2F7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모든 앱의 소리</a:t>
                      </a:r>
                      <a:endParaRPr lang="en-US" sz="14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AEC0CC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그 브라우저만</a:t>
                      </a:r>
                      <a:endParaRPr lang="en-US" sz="14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AEC0CC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그 앱 안에서만</a:t>
                      </a:r>
                      <a:endParaRPr lang="en-US" sz="14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2B56B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●</a:t>
                      </a:r>
                      <a:endParaRPr lang="en-US" sz="14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33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EAF2F7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영상 파일 미리 자막</a:t>
                      </a:r>
                      <a:endParaRPr lang="en-US" sz="14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AEC0CC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—</a:t>
                      </a:r>
                      <a:endParaRPr lang="en-US" sz="14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AEC0CC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—</a:t>
                      </a:r>
                      <a:endParaRPr lang="en-US" sz="14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2B56B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●</a:t>
                      </a:r>
                      <a:endParaRPr lang="en-US" sz="14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33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EAF2F7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문화 해설 + 근거 연결</a:t>
                      </a:r>
                      <a:endParaRPr lang="en-US" sz="14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AEC0CC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—</a:t>
                      </a:r>
                      <a:endParaRPr lang="en-US" sz="14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AEC0CC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—</a:t>
                      </a:r>
                      <a:endParaRPr lang="en-US" sz="14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2B56B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●</a:t>
                      </a:r>
                      <a:endParaRPr lang="en-US" sz="14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33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EAF2F7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화자별 줄·색, 소리 표시</a:t>
                      </a:r>
                      <a:endParaRPr lang="en-US" sz="14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AEC0CC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—</a:t>
                      </a:r>
                      <a:endParaRPr lang="en-US" sz="14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AEC0CC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—</a:t>
                      </a:r>
                      <a:endParaRPr lang="en-US" sz="14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2B56B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●</a:t>
                      </a:r>
                      <a:endParaRPr lang="en-US" sz="14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33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EAF2F7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기본 기기 안 처리</a:t>
                      </a:r>
                      <a:endParaRPr lang="en-US" sz="14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AEC0CC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기능마다 다름</a:t>
                      </a:r>
                      <a:endParaRPr lang="en-US" sz="14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AEC0CC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기능마다 다름</a:t>
                      </a:r>
                      <a:endParaRPr lang="en-US" sz="14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8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2B56B"/>
                          </a:solidFill>
                          <a:latin typeface="Apple SD Gothic Neo" pitchFamily="34" charset="0"/>
                          <a:ea typeface="Apple SD Gothic Neo" pitchFamily="34" charset="-122"/>
                          <a:cs typeface="Apple SD Gothic Neo" pitchFamily="34" charset="-120"/>
                        </a:rPr>
                        <a:t>● (클라우드는 선택)</a:t>
                      </a:r>
                      <a:endParaRPr lang="en-US" sz="1400" dirty="0">
                        <a:latin typeface="Apple SD Gothic Neo" charset="0"/>
                        <a:ea typeface="Apple SD Gothic Neo" charset="0"/>
                        <a:cs typeface="Apple SD Gothic Neo" charset="0"/>
                      </a:endParaRPr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22D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33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548640" y="5623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비교 대상은 2026-10 기준 macOS·Chrome 의 기본 기능을 우리가 확인한 범위이며, 서드파티 앱은 포함하지 않았습니다.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EVIDENCE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실측으로 쌓아 온 기술</a:t>
            </a:r>
            <a:endParaRPr lang="en-US" sz="34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Built on measurement, not assumption.</a:t>
            </a:r>
            <a:endParaRPr lang="en-US" sz="1400" dirty="0"/>
          </a:p>
        </p:txBody>
      </p:sp>
      <p:sp>
        <p:nvSpPr>
          <p:cNvPr id="5" name="evidence-1"/>
          <p:cNvSpPr/>
          <p:nvPr/>
        </p:nvSpPr>
        <p:spPr>
          <a:xfrm>
            <a:off x="548640" y="1965960"/>
            <a:ext cx="5440680" cy="1783080"/>
          </a:xfrm>
          <a:prstGeom prst="roundRect">
            <a:avLst>
              <a:gd name="adj" fmla="val 7179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19456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B9E6F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94.7%</a:t>
            </a:r>
            <a:endParaRPr lang="en-US" sz="3400" dirty="0"/>
          </a:p>
        </p:txBody>
      </p:sp>
      <p:sp>
        <p:nvSpPr>
          <p:cNvPr id="7" name="Text 5"/>
          <p:cNvSpPr txBox="1"/>
          <p:nvPr/>
        </p:nvSpPr>
        <p:spPr>
          <a:xfrm>
            <a:off x="3108960" y="2194560"/>
            <a:ext cx="2606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3초 말소리로 영어 판별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017520"/>
            <a:ext cx="4800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후보 인식기 점수에 글 언어 검증을 더한 내부 측정 (공개 음성 데이터셋). 점수만으로는 67.8%였다.</a:t>
            </a:r>
            <a:endParaRPr lang="en-US" sz="1100" dirty="0"/>
          </a:p>
        </p:txBody>
      </p:sp>
      <p:sp>
        <p:nvSpPr>
          <p:cNvPr id="9" name="evidence-2"/>
          <p:cNvSpPr/>
          <p:nvPr/>
        </p:nvSpPr>
        <p:spPr>
          <a:xfrm>
            <a:off x="6172200" y="1965960"/>
            <a:ext cx="5440680" cy="1783080"/>
          </a:xfrm>
          <a:prstGeom prst="roundRect">
            <a:avLst>
              <a:gd name="adj" fmla="val 7179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92240" y="219456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B56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≈1초</a:t>
            </a:r>
            <a:endParaRPr lang="en-US" sz="3400" dirty="0"/>
          </a:p>
        </p:txBody>
      </p:sp>
      <p:sp>
        <p:nvSpPr>
          <p:cNvPr id="11" name="Text 9"/>
          <p:cNvSpPr txBox="1"/>
          <p:nvPr/>
        </p:nvSpPr>
        <p:spPr>
          <a:xfrm>
            <a:off x="8732520" y="2194560"/>
            <a:ext cx="2606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문장당 정밀 번역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492240" y="3017520"/>
            <a:ext cx="4800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기기 안 모델, 받아쓰기·화자 구분과 함께 돌 때 18문장 모두 응답한 내부 측정.</a:t>
            </a:r>
            <a:endParaRPr lang="en-US" sz="1100" dirty="0"/>
          </a:p>
        </p:txBody>
      </p:sp>
      <p:sp>
        <p:nvSpPr>
          <p:cNvPr id="13" name="evidence-3"/>
          <p:cNvSpPr/>
          <p:nvPr/>
        </p:nvSpPr>
        <p:spPr>
          <a:xfrm>
            <a:off x="548640" y="3931920"/>
            <a:ext cx="5440680" cy="1783080"/>
          </a:xfrm>
          <a:prstGeom prst="roundRect">
            <a:avLst>
              <a:gd name="adj" fmla="val 7179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68680" y="41605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6D89A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37</a:t>
            </a:r>
            <a:endParaRPr lang="en-US" sz="3400" dirty="0"/>
          </a:p>
        </p:txBody>
      </p:sp>
      <p:sp>
        <p:nvSpPr>
          <p:cNvPr id="15" name="Text 13"/>
          <p:cNvSpPr txBox="1"/>
          <p:nvPr/>
        </p:nvSpPr>
        <p:spPr>
          <a:xfrm>
            <a:off x="3108960" y="4160520"/>
            <a:ext cx="2606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재현 가능한 실험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983480"/>
            <a:ext cx="4800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언어 판별, 지연, 화자 구분, 섞인 언어, 해설 판정 등. 결정마다 «원래 → 변경 → 이유»를 기록한다.</a:t>
            </a:r>
            <a:endParaRPr lang="en-US" sz="1100" dirty="0"/>
          </a:p>
        </p:txBody>
      </p:sp>
      <p:sp>
        <p:nvSpPr>
          <p:cNvPr id="17" name="evidence-4"/>
          <p:cNvSpPr/>
          <p:nvPr/>
        </p:nvSpPr>
        <p:spPr>
          <a:xfrm>
            <a:off x="6172200" y="3931920"/>
            <a:ext cx="5440680" cy="1783080"/>
          </a:xfrm>
          <a:prstGeom prst="roundRect">
            <a:avLst>
              <a:gd name="adj" fmla="val 7179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92240" y="41605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D5B9EF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0 → 100</a:t>
            </a:r>
            <a:endParaRPr lang="en-US" sz="3400" dirty="0"/>
          </a:p>
        </p:txBody>
      </p:sp>
      <p:sp>
        <p:nvSpPr>
          <p:cNvPr id="19" name="Text 17"/>
          <p:cNvSpPr txBox="1"/>
          <p:nvPr/>
        </p:nvSpPr>
        <p:spPr>
          <a:xfrm>
            <a:off x="8732520" y="4160520"/>
            <a:ext cx="2606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섞인 언어 영상의 일본어 대사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492240" y="4983480"/>
            <a:ext cx="4800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한국어 해설과 일본어 장면이 섞인 영상 1편에서 자막 0줄이던 것을 구간별 판별로 100줄로 (내부 사례).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589788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모든 수치는 개발 환경에서의 내부 측정이며 조건을 함께 적었습니다. 사용자 환경 성능은 베타에서 다시 잽니다.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BUSINESS MODEL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세 갈래의 수익 가설</a:t>
            </a:r>
            <a:endParaRPr lang="en-US" sz="34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Three revenue hypotheses — to be validated in beta.</a:t>
            </a:r>
            <a:endParaRPr lang="en-US" sz="1400" dirty="0"/>
          </a:p>
        </p:txBody>
      </p:sp>
      <p:sp>
        <p:nvSpPr>
          <p:cNvPr id="5" name="model-1"/>
          <p:cNvSpPr/>
          <p:nvPr/>
        </p:nvSpPr>
        <p:spPr>
          <a:xfrm>
            <a:off x="548640" y="1965960"/>
            <a:ext cx="3520440" cy="3291840"/>
          </a:xfrm>
          <a:prstGeom prst="roundRect">
            <a:avLst>
              <a:gd name="adj" fmla="val 3889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6" name="model-icon-bg-1"/>
          <p:cNvSpPr/>
          <p:nvPr/>
        </p:nvSpPr>
        <p:spPr>
          <a:xfrm>
            <a:off x="868680" y="228600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0704" y="2478024"/>
            <a:ext cx="347472" cy="34747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868680" y="320040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개인</a:t>
            </a:r>
            <a:endParaRPr lang="en-US" sz="20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Consumers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3977640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기본 자막은 기기 안에서. 해설·플레이어 같은 고급 기능을 구독으로 제공하는 모델을 검증합니다.</a:t>
            </a:r>
            <a:endParaRPr lang="en-US" sz="1300" dirty="0"/>
          </a:p>
        </p:txBody>
      </p:sp>
      <p:sp>
        <p:nvSpPr>
          <p:cNvPr id="10" name="model-2"/>
          <p:cNvSpPr/>
          <p:nvPr/>
        </p:nvSpPr>
        <p:spPr>
          <a:xfrm>
            <a:off x="4297680" y="1965960"/>
            <a:ext cx="3520440" cy="3291840"/>
          </a:xfrm>
          <a:prstGeom prst="roundRect">
            <a:avLst>
              <a:gd name="adj" fmla="val 3889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11" name="model-icon-bg-2"/>
          <p:cNvSpPr/>
          <p:nvPr/>
        </p:nvSpPr>
        <p:spPr>
          <a:xfrm>
            <a:off x="4617720" y="228600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9744" y="2478024"/>
            <a:ext cx="347472" cy="34747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617720" y="320040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기관 · 팀</a:t>
            </a:r>
            <a:endParaRPr lang="en-US" sz="20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Teams &amp; institutions</a:t>
            </a:r>
            <a:endParaRPr lang="en-US" sz="2000" dirty="0"/>
          </a:p>
        </p:txBody>
      </p:sp>
      <p:sp>
        <p:nvSpPr>
          <p:cNvPr id="14" name="Text 10"/>
          <p:cNvSpPr txBox="1"/>
          <p:nvPr/>
        </p:nvSpPr>
        <p:spPr>
          <a:xfrm>
            <a:off x="4617720" y="3977640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교육·리서치·미디어 팀 단위 도입. 배포·관리와 해설 지식 공유를 함께 제공합니다.</a:t>
            </a:r>
            <a:endParaRPr lang="en-US" sz="1300" dirty="0"/>
          </a:p>
        </p:txBody>
      </p:sp>
      <p:sp>
        <p:nvSpPr>
          <p:cNvPr id="15" name="model-3"/>
          <p:cNvSpPr/>
          <p:nvPr/>
        </p:nvSpPr>
        <p:spPr>
          <a:xfrm>
            <a:off x="8046720" y="1965960"/>
            <a:ext cx="3520440" cy="3291840"/>
          </a:xfrm>
          <a:prstGeom prst="roundRect">
            <a:avLst>
              <a:gd name="adj" fmla="val 3889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16" name="model-icon-bg-3"/>
          <p:cNvSpPr/>
          <p:nvPr/>
        </p:nvSpPr>
        <p:spPr>
          <a:xfrm>
            <a:off x="8366760" y="228600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4" y="2478024"/>
            <a:ext cx="347472" cy="347472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8366760" y="320040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파트너 라이선스</a:t>
            </a:r>
            <a:endParaRPr lang="en-US" sz="20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Partners</a:t>
            </a:r>
            <a:endParaRPr lang="en-US" sz="2000" dirty="0"/>
          </a:p>
        </p:txBody>
      </p:sp>
      <p:sp>
        <p:nvSpPr>
          <p:cNvPr id="19" name="Text 14"/>
          <p:cNvSpPr txBox="1"/>
          <p:nvPr/>
        </p:nvSpPr>
        <p:spPr>
          <a:xfrm>
            <a:off x="8366760" y="3977640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콘텐츠 플랫폼·기기에 자막·해설 엔진을 탑재하는 라이선스와 공동 검증.</a:t>
            </a:r>
            <a:endParaRPr lang="en-US" sz="1300" dirty="0"/>
          </a:p>
        </p:txBody>
      </p:sp>
      <p:sp>
        <p:nvSpPr>
          <p:cNvPr id="20" name="pricing-note"/>
          <p:cNvSpPr/>
          <p:nvPr/>
        </p:nvSpPr>
        <p:spPr>
          <a:xfrm>
            <a:off x="548640" y="5440680"/>
            <a:ext cx="11064240" cy="566928"/>
          </a:xfrm>
          <a:prstGeom prst="roundRect">
            <a:avLst>
              <a:gd name="adj" fmla="val 16129"/>
            </a:avLst>
          </a:prstGeom>
          <a:solidFill>
            <a:schemeClr val="tx2"/>
          </a:solidFill>
          <a:ln w="9525">
            <a:solidFill>
              <a:srgbClr val="F2B56B"/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822960" y="5440680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가격 플랜은 아직 정하지 않았습니다. 베타 사용 데이터로 정하고, 이 자료도 그때 갱신합니다.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WHERE WE ARE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지금까지 만든 것</a:t>
            </a:r>
            <a:endParaRPr lang="en-US" sz="34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What's built today.</a:t>
            </a:r>
            <a:endParaRPr lang="en-US" sz="1400" dirty="0"/>
          </a:p>
        </p:txBody>
      </p:sp>
      <p:sp>
        <p:nvSpPr>
          <p:cNvPr id="5" name="done-card"/>
          <p:cNvSpPr/>
          <p:nvPr/>
        </p:nvSpPr>
        <p:spPr>
          <a:xfrm>
            <a:off x="548640" y="1965960"/>
            <a:ext cx="6035040" cy="3931920"/>
          </a:xfrm>
          <a:prstGeom prst="roundRect">
            <a:avLst>
              <a:gd name="adj" fmla="val 3256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148840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5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완료 · Built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651760"/>
            <a:ext cx="54864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✓"/>
            </a:pPr>
            <a:r>
              <a:rPr lang="en-US" sz="14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macOS 앱 — 실시간 자막, 플레이어 미리 자막, 번역 해설, 화자·소리 표시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✓"/>
            </a:pPr>
            <a:r>
              <a:rPr lang="en-US" sz="14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단계별 엔진 선택 — 기본 전부 기기 안, 클라우드 엔진은 선택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✓"/>
            </a:pPr>
            <a:r>
              <a:rPr lang="en-US" sz="14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배포용 설치 파일(API 판) 빌드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✓"/>
            </a:pPr>
            <a:r>
              <a:rPr lang="en-US" sz="14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브랜드·UI 디자인 시스템 — 로고, 캐릭터 Lu, 화면 18종, 색 토큰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✓"/>
            </a:pPr>
            <a:r>
              <a:rPr lang="en-US" sz="14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자동 시험과 37건의 재현 가능한 실험</a:t>
            </a:r>
            <a:endParaRPr lang="en-US" sz="1400" dirty="0"/>
          </a:p>
        </p:txBody>
      </p:sp>
      <p:sp>
        <p:nvSpPr>
          <p:cNvPr id="8" name="next-card"/>
          <p:cNvSpPr/>
          <p:nvPr/>
        </p:nvSpPr>
        <p:spPr>
          <a:xfrm>
            <a:off x="6812280" y="1965960"/>
            <a:ext cx="4800600" cy="3931920"/>
          </a:xfrm>
          <a:prstGeom prst="roundRect">
            <a:avLst>
              <a:gd name="adj" fmla="val 3256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132320" y="214884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다음 · Next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132320" y="2651760"/>
            <a:ext cx="42976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Developer ID 서명·공증으로 공개 배포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실제 앱 화면으로 자료 갱신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첫 사용자 그룹과 품질·지연 재측정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해설 판정 모델에 사람 라벨 추가 학습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ROADMAP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다음 세 단계</a:t>
            </a:r>
            <a:endParaRPr lang="en-US" sz="34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Three stages ahead. Timing will be set with partners and investors.</a:t>
            </a:r>
            <a:endParaRPr lang="en-US" sz="1400" dirty="0"/>
          </a:p>
        </p:txBody>
      </p:sp>
      <p:sp>
        <p:nvSpPr>
          <p:cNvPr id="5" name="phase-card-1"/>
          <p:cNvSpPr/>
          <p:nvPr/>
        </p:nvSpPr>
        <p:spPr>
          <a:xfrm>
            <a:off x="548640" y="1874520"/>
            <a:ext cx="3520440" cy="3931920"/>
          </a:xfrm>
          <a:prstGeom prst="roundRect">
            <a:avLst>
              <a:gd name="adj" fmla="val 3636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6" name="phase-bar-1"/>
          <p:cNvSpPr/>
          <p:nvPr/>
        </p:nvSpPr>
        <p:spPr>
          <a:xfrm>
            <a:off x="548640" y="1874520"/>
            <a:ext cx="3520440" cy="146304"/>
          </a:xfrm>
          <a:prstGeom prst="roundRect">
            <a:avLst>
              <a:gd name="adj" fmla="val 50000"/>
            </a:avLst>
          </a:prstGeom>
          <a:solidFill>
            <a:srgbClr val="F2B56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68680" y="2377440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1  공개 베타</a:t>
            </a:r>
            <a:endParaRPr lang="en-US" sz="20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Public beta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383280"/>
            <a:ext cx="28803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서명·공증된 macOS 배포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첫 사용자 그룹 모집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사용 환경에서 품질·지연 측정</a:t>
            </a:r>
            <a:endParaRPr lang="en-US" sz="1600" dirty="0"/>
          </a:p>
        </p:txBody>
      </p:sp>
      <p:sp>
        <p:nvSpPr>
          <p:cNvPr id="9" name="phase-card-2"/>
          <p:cNvSpPr/>
          <p:nvPr/>
        </p:nvSpPr>
        <p:spPr>
          <a:xfrm>
            <a:off x="4297680" y="1874520"/>
            <a:ext cx="3520440" cy="3931920"/>
          </a:xfrm>
          <a:prstGeom prst="roundRect">
            <a:avLst>
              <a:gd name="adj" fmla="val 3636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10" name="phase-bar-2"/>
          <p:cNvSpPr/>
          <p:nvPr/>
        </p:nvSpPr>
        <p:spPr>
          <a:xfrm>
            <a:off x="4297680" y="1874520"/>
            <a:ext cx="3520440" cy="146304"/>
          </a:xfrm>
          <a:prstGeom prst="roundRect">
            <a:avLst>
              <a:gd name="adj" fmla="val 50000"/>
            </a:avLst>
          </a:prstGeom>
          <a:solidFill>
            <a:srgbClr val="B9E6F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17720" y="2377440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2  검증과 확장</a:t>
            </a:r>
            <a:endParaRPr lang="en-US" sz="20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Validate &amp; expand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3383280"/>
            <a:ext cx="28803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가격 플랜 결정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언어·해설 종류 확장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기관·팀 도입 파일럿</a:t>
            </a:r>
            <a:endParaRPr lang="en-US" sz="1600" dirty="0"/>
          </a:p>
        </p:txBody>
      </p:sp>
      <p:sp>
        <p:nvSpPr>
          <p:cNvPr id="13" name="phase-card-3"/>
          <p:cNvSpPr/>
          <p:nvPr/>
        </p:nvSpPr>
        <p:spPr>
          <a:xfrm>
            <a:off x="8046720" y="1874520"/>
            <a:ext cx="3520440" cy="3931920"/>
          </a:xfrm>
          <a:prstGeom prst="roundRect">
            <a:avLst>
              <a:gd name="adj" fmla="val 3636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14" name="phase-bar-3"/>
          <p:cNvSpPr/>
          <p:nvPr/>
        </p:nvSpPr>
        <p:spPr>
          <a:xfrm>
            <a:off x="8046720" y="1874520"/>
            <a:ext cx="3520440" cy="146304"/>
          </a:xfrm>
          <a:prstGeom prst="roundRect">
            <a:avLst>
              <a:gd name="adj" fmla="val 50000"/>
            </a:avLst>
          </a:prstGeom>
          <a:solidFill>
            <a:srgbClr val="D5B9EF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366760" y="2377440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3  플랫폼</a:t>
            </a:r>
            <a:endParaRPr lang="en-US" sz="20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Platform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8366760" y="3383280"/>
            <a:ext cx="28803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Windows 판 (개발 중)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파트너 엔진 탑재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해설 지식의 공유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THE ASK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함께 공개 베타를 엽시다</a:t>
            </a:r>
            <a:endParaRPr lang="en-US" sz="34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We're raising to launch the public beta and validate with real users.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92024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투자 규모와 조건은 협의로 정합니다. 자금은 아래 네 곳에 씁니다.</a:t>
            </a:r>
            <a:endParaRPr lang="en-US" sz="1500" dirty="0"/>
          </a:p>
        </p:txBody>
      </p:sp>
      <p:sp>
        <p:nvSpPr>
          <p:cNvPr id="6" name="use-1"/>
          <p:cNvSpPr/>
          <p:nvPr/>
        </p:nvSpPr>
        <p:spPr>
          <a:xfrm>
            <a:off x="548640" y="2606040"/>
            <a:ext cx="2633472" cy="2377440"/>
          </a:xfrm>
          <a:prstGeom prst="roundRect">
            <a:avLst>
              <a:gd name="adj" fmla="val 5385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292608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868680" y="3566160"/>
            <a:ext cx="19933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배포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4069080"/>
            <a:ext cx="19933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서명·공증, 업데이트, 지원 체계</a:t>
            </a:r>
            <a:endParaRPr lang="en-US" sz="1300" dirty="0"/>
          </a:p>
        </p:txBody>
      </p:sp>
      <p:sp>
        <p:nvSpPr>
          <p:cNvPr id="10" name="use-2"/>
          <p:cNvSpPr/>
          <p:nvPr/>
        </p:nvSpPr>
        <p:spPr>
          <a:xfrm>
            <a:off x="3364992" y="2606040"/>
            <a:ext cx="2633472" cy="2377440"/>
          </a:xfrm>
          <a:prstGeom prst="roundRect">
            <a:avLst>
              <a:gd name="adj" fmla="val 5385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032" y="2926080"/>
            <a:ext cx="457200" cy="4572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685032" y="3566160"/>
            <a:ext cx="19933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품질</a:t>
            </a:r>
            <a:endParaRPr lang="en-US" sz="2000" dirty="0"/>
          </a:p>
        </p:txBody>
      </p:sp>
      <p:sp>
        <p:nvSpPr>
          <p:cNvPr id="13" name="Text 9"/>
          <p:cNvSpPr txBox="1"/>
          <p:nvPr/>
        </p:nvSpPr>
        <p:spPr>
          <a:xfrm>
            <a:off x="3685032" y="4069080"/>
            <a:ext cx="19933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해설 판정 라벨·학습, 번역 품질 측정</a:t>
            </a:r>
            <a:endParaRPr lang="en-US" sz="1300" dirty="0"/>
          </a:p>
        </p:txBody>
      </p:sp>
      <p:sp>
        <p:nvSpPr>
          <p:cNvPr id="14" name="use-3"/>
          <p:cNvSpPr/>
          <p:nvPr/>
        </p:nvSpPr>
        <p:spPr>
          <a:xfrm>
            <a:off x="6181344" y="2606040"/>
            <a:ext cx="2633472" cy="2377440"/>
          </a:xfrm>
          <a:prstGeom prst="roundRect">
            <a:avLst>
              <a:gd name="adj" fmla="val 5385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384" y="2926080"/>
            <a:ext cx="457200" cy="4572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501384" y="3566160"/>
            <a:ext cx="19933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확장</a:t>
            </a:r>
            <a:endParaRPr lang="en-US" sz="2000" dirty="0"/>
          </a:p>
        </p:txBody>
      </p:sp>
      <p:sp>
        <p:nvSpPr>
          <p:cNvPr id="17" name="Text 12"/>
          <p:cNvSpPr txBox="1"/>
          <p:nvPr/>
        </p:nvSpPr>
        <p:spPr>
          <a:xfrm>
            <a:off x="6501384" y="4069080"/>
            <a:ext cx="19933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Windows 판, 언어·해설 종류</a:t>
            </a:r>
            <a:endParaRPr lang="en-US" sz="1300" dirty="0"/>
          </a:p>
        </p:txBody>
      </p:sp>
      <p:sp>
        <p:nvSpPr>
          <p:cNvPr id="18" name="use-4"/>
          <p:cNvSpPr/>
          <p:nvPr/>
        </p:nvSpPr>
        <p:spPr>
          <a:xfrm>
            <a:off x="8997696" y="2606040"/>
            <a:ext cx="2633472" cy="2377440"/>
          </a:xfrm>
          <a:prstGeom prst="roundRect">
            <a:avLst>
              <a:gd name="adj" fmla="val 5385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7736" y="2926080"/>
            <a:ext cx="457200" cy="4572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9317736" y="3566160"/>
            <a:ext cx="19933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검증</a:t>
            </a:r>
            <a:endParaRPr lang="en-US" sz="2000" dirty="0"/>
          </a:p>
        </p:txBody>
      </p:sp>
      <p:sp>
        <p:nvSpPr>
          <p:cNvPr id="21" name="Text 15"/>
          <p:cNvSpPr txBox="1"/>
          <p:nvPr/>
        </p:nvSpPr>
        <p:spPr>
          <a:xfrm>
            <a:off x="9317736" y="4069080"/>
            <a:ext cx="19933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첫 사용자·기관 파일럿, 파트너 연동</a:t>
            </a:r>
            <a:endParaRPr lang="en-US" sz="1300" dirty="0"/>
          </a:p>
        </p:txBody>
      </p:sp>
      <p:sp>
        <p:nvSpPr>
          <p:cNvPr id="22" name="Text 16"/>
          <p:cNvSpPr txBox="1"/>
          <p:nvPr/>
        </p:nvSpPr>
        <p:spPr>
          <a:xfrm>
            <a:off x="548640" y="52578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자료는 계속 갱신합니다. 최신판은 같은 주소에서 받을 수 있습니다.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act-motif-1"/>
          <p:cNvSpPr/>
          <p:nvPr/>
        </p:nvSpPr>
        <p:spPr>
          <a:xfrm>
            <a:off x="822960" y="1097280"/>
            <a:ext cx="672998" cy="14630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3" name="contact-motif-2"/>
          <p:cNvSpPr/>
          <p:nvPr/>
        </p:nvSpPr>
        <p:spPr>
          <a:xfrm>
            <a:off x="822960" y="1345997"/>
            <a:ext cx="409651" cy="14630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73736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이야기를 나눠요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697480"/>
            <a:ext cx="6949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데모, 기술 실측 자료, 로드맵에 대해 직접 설명드리겠습니다.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We'd be glad to walk you through a live demo and our measurements.</a:t>
            </a:r>
            <a:endParaRPr lang="en-US" sz="1600" dirty="0"/>
          </a:p>
        </p:txBody>
      </p:sp>
      <p:sp>
        <p:nvSpPr>
          <p:cNvPr id="6" name="contact-card"/>
          <p:cNvSpPr/>
          <p:nvPr/>
        </p:nvSpPr>
        <p:spPr>
          <a:xfrm>
            <a:off x="822960" y="3977640"/>
            <a:ext cx="5852160" cy="822960"/>
          </a:xfrm>
          <a:prstGeom prst="roundRect">
            <a:avLst>
              <a:gd name="adj" fmla="val 15556"/>
            </a:avLst>
          </a:prstGeom>
          <a:solidFill>
            <a:schemeClr val="tx2"/>
          </a:solidFill>
          <a:ln w="12700">
            <a:solidFill>
              <a:srgbClr val="F2B5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97280" y="397764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Contact  </a:t>
            </a:r>
            <a:pPr indent="0" marL="0">
              <a:buNone/>
            </a:pPr>
            <a:r>
              <a:rPr lang="en-US" sz="2000" b="1" u="sng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dylan.kim@discovercreator.com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502920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 자료의 화면은 디자인 시안입니다. 외부 수치의 출처는 각 슬라이드에 적었습니다.</a:t>
            </a:r>
            <a:endParaRPr lang="en-US" sz="1100" dirty="0"/>
          </a:p>
        </p:txBody>
      </p:sp>
      <p:pic>
        <p:nvPicPr>
          <p:cNvPr id="9" name="character-lu" descr="/Volumes/Sound Design/transweb/public_kit/assets/lu_mast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2011680"/>
            <a:ext cx="2926080" cy="29260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ntern-S">
  <a:themeElements>
    <a:clrScheme name="Lantern-S">
      <a:dk1>
        <a:srgbClr val="111820"/>
      </a:dk1>
      <a:lt1>
        <a:srgbClr val="EAF2F7"/>
      </a:lt1>
      <a:dk2>
        <a:srgbClr val="1A232D"/>
      </a:dk2>
      <a:lt2>
        <a:srgbClr val="AEC0CC"/>
      </a:lt2>
      <a:accent1>
        <a:srgbClr val="F2B56B"/>
      </a:accent1>
      <a:accent2>
        <a:srgbClr val="B9E6F3"/>
      </a:accent2>
      <a:accent3>
        <a:srgbClr val="F6D89A"/>
      </a:accent3>
      <a:accent4>
        <a:srgbClr val="D5B9EF"/>
      </a:accent4>
      <a:accent5>
        <a:srgbClr val="9AD8C5"/>
      </a:accent5>
      <a:accent6>
        <a:srgbClr val="8395A3"/>
      </a:accent6>
      <a:hlink>
        <a:srgbClr val="B9E6F3"/>
      </a:hlink>
      <a:folHlink>
        <a:srgbClr val="9ADBED"/>
      </a:folHlink>
    </a:clrScheme>
    <a:fontScheme name="Lantern-S">
      <a:majorFont>
        <a:latin typeface="Apple SD Gothic Neo"/>
        <a:ea typeface="Apple SD Gothic Neo"/>
        <a:cs typeface=""/>
        <a:font script="Jpan" typeface="游ゴシック Light"/>
        <a:font script="Hang" typeface="Apple SD Gothic Neo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ple SD Gothic Neo"/>
        <a:ea typeface="Apple SD Gothic Neo"/>
        <a:cs typeface=""/>
        <a:font script="Jpan" typeface="游ゴシック"/>
        <a:font script="Hang" typeface="Apple SD Gothic Neo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Lantern-S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Lantern-S 투자 제안서</dc:title>
  <dc:subject>PptxGenJS Presentation</dc:subject>
  <dc:creator>Lantern-S</dc:creator>
  <cp:lastModifiedBy>Lantern-S</cp:lastModifiedBy>
  <cp:revision>1</cp:revision>
  <dcterms:created xsi:type="dcterms:W3CDTF">2026-10-30T00:11:04Z</dcterms:created>
  <dcterms:modified xsi:type="dcterms:W3CDTF">2026-10-30T00:11:04Z</dcterms:modified>
</cp:coreProperties>
</file>